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  <p:sldMasterId id="2147483683" r:id="rId2"/>
    <p:sldMasterId id="2147483711" r:id="rId3"/>
  </p:sldMasterIdLst>
  <p:notesMasterIdLst>
    <p:notesMasterId r:id="rId16"/>
  </p:notesMasterIdLst>
  <p:sldIdLst>
    <p:sldId id="256" r:id="rId4"/>
    <p:sldId id="287" r:id="rId5"/>
    <p:sldId id="286" r:id="rId6"/>
    <p:sldId id="288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5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9" y="18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86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538D4FCE-C988-DEB3-2E8B-66715F8E3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0C74E568-F0E1-333D-EF79-C308C37C65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BD639DB9-77AA-C128-B8BE-25C0B4CB0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1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4ECA4A0B-C2B8-29CF-A9B2-37432DA7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4F62BA7B-867C-5209-952A-8F6FEBED79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B390F485-7320-77B6-2515-CA9C421033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68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34EAF178-B5B0-4192-3D40-C50A3905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EC6321D3-8914-4100-EE28-4804AEEAE6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BA769CB5-7378-F42E-AB6D-9EFEB40DA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763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E0A3AE9D-EEC3-D680-5455-E0A5C2742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C5B4E03F-F591-4C2B-8070-E64ADD90AB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74B187EE-4413-EC3B-E364-9F8C666977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9717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00432BE7-C4B7-5595-6BCD-1EE4F627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D1CB3E7D-432F-8588-65A4-18C7A04B21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FFBCD514-38DA-FEBC-40CA-45B688070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574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B4E4A37B-73B5-EA09-AFB7-9D4AD04B7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CE57F5B7-4621-3336-37BE-5B97B822EC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C0397F1F-4AF5-FEBD-E863-9DE61957F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3128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>
          <a:extLst>
            <a:ext uri="{FF2B5EF4-FFF2-40B4-BE49-F238E27FC236}">
              <a16:creationId xmlns:a16="http://schemas.microsoft.com/office/drawing/2014/main" id="{0CED631F-4983-600A-D9C3-4A6177755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3e2b6a1b8c_0_0:notes">
            <a:extLst>
              <a:ext uri="{FF2B5EF4-FFF2-40B4-BE49-F238E27FC236}">
                <a16:creationId xmlns:a16="http://schemas.microsoft.com/office/drawing/2014/main" id="{1394FA86-BA87-CB82-5C00-BBFF7B347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23e2b6a1b8c_0_0:notes">
            <a:extLst>
              <a:ext uri="{FF2B5EF4-FFF2-40B4-BE49-F238E27FC236}">
                <a16:creationId xmlns:a16="http://schemas.microsoft.com/office/drawing/2014/main" id="{92821E5C-FB3D-D34F-9511-88CA1DEB9D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24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BB4A7C-9367-147A-F4E6-9D55ED7060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0F12D-B614-7EB2-5E16-F4CD0DB2A5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8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23382"/>
            <a:ext cx="5002306" cy="2057400"/>
          </a:xfrm>
          <a:solidFill>
            <a:schemeClr val="accent2">
              <a:alpha val="85000"/>
            </a:schemeClr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/>
        </p:nvSpPr>
        <p:spPr>
          <a:xfrm>
            <a:off x="-1271" y="923382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23382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43457"/>
            <a:ext cx="2562036" cy="67094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buNone/>
              <a:defRPr sz="16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MONTH DAY, YEAR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4286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4286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5FF612-9839-62C0-88A3-BC0D94F4C1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6202" y="4521156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6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4 block big id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628" y="1657348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1138" y="1657349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4492F8F-BB13-4522-9262-D3D4E3E35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962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9A5E982-F2D5-FC63-C9EC-95A25009EE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1138" y="3174781"/>
            <a:ext cx="3723118" cy="1426464"/>
          </a:xfrm>
          <a:solidFill>
            <a:schemeClr val="tx2"/>
          </a:solidFill>
        </p:spPr>
        <p:txBody>
          <a:bodyPr lIns="182880" tIns="182880" rIns="91440" bIns="91440" anchor="t" anchorCtr="0"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Big idea/Topic</a:t>
            </a:r>
          </a:p>
        </p:txBody>
      </p:sp>
    </p:spTree>
    <p:extLst>
      <p:ext uri="{BB962C8B-B14F-4D97-AF65-F5344CB8AC3E}">
        <p14:creationId xmlns:p14="http://schemas.microsoft.com/office/powerpoint/2010/main" val="33034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3 colum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3711575"/>
            <a:ext cx="2679698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02949" y="3711575"/>
            <a:ext cx="2679695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59500" y="3711575"/>
            <a:ext cx="2679700" cy="993775"/>
          </a:xfrm>
          <a:noFill/>
        </p:spPr>
        <p:txBody>
          <a:bodyPr lIns="0" tIns="91440" rIns="45720" bIns="4572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117CC75-B838-68D6-2E0E-876246E59A7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199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4614E93-F67D-FFB0-1593-0C05E96A4F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0295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FF202DA5-E559-E016-1658-76A0FFD0A7A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9500" y="1657349"/>
            <a:ext cx="2679700" cy="205422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9A614F-1746-5E7E-6E40-C0C352E3B87C}"/>
              </a:ext>
            </a:extLst>
          </p:cNvPr>
          <p:cNvCxnSpPr/>
          <p:nvPr/>
        </p:nvCxnSpPr>
        <p:spPr>
          <a:xfrm>
            <a:off x="321992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24D771-DA9F-AFF7-8014-770E6875CD71}"/>
              </a:ext>
            </a:extLst>
          </p:cNvPr>
          <p:cNvCxnSpPr/>
          <p:nvPr/>
        </p:nvCxnSpPr>
        <p:spPr>
          <a:xfrm>
            <a:off x="6078494" y="1521151"/>
            <a:ext cx="0" cy="327304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BDB185A-767C-30D3-5FC4-487AEE46B025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9144000" cy="5143500"/>
          </a:xfrm>
          <a:solidFill>
            <a:schemeClr val="tx1"/>
          </a:solidFill>
        </p:spPr>
        <p:txBody>
          <a:bodyPr lIns="0" tIns="1371600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VIDEO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9493A-47CC-919A-B438-67612BC54B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1534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1AD80AF-1545-2888-DC5C-2ACBBB58F5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86265" y="1304924"/>
            <a:ext cx="5971470" cy="2336662"/>
            <a:chOff x="4398" y="-378"/>
            <a:chExt cx="1104" cy="4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6CD385B-D85D-B64D-C7C5-0741D4FD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-378"/>
              <a:ext cx="1104" cy="432"/>
            </a:xfrm>
            <a:prstGeom prst="rect">
              <a:avLst/>
            </a:prstGeom>
            <a:noFill/>
            <a:ln w="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565DEB9-167C-3795-A7E1-78040F365E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-264"/>
              <a:ext cx="194" cy="168"/>
            </a:xfrm>
            <a:custGeom>
              <a:avLst/>
              <a:gdLst>
                <a:gd name="T0" fmla="*/ 405 w 580"/>
                <a:gd name="T1" fmla="*/ 360 h 502"/>
                <a:gd name="T2" fmla="*/ 441 w 580"/>
                <a:gd name="T3" fmla="*/ 422 h 502"/>
                <a:gd name="T4" fmla="*/ 473 w 580"/>
                <a:gd name="T5" fmla="*/ 478 h 502"/>
                <a:gd name="T6" fmla="*/ 485 w 580"/>
                <a:gd name="T7" fmla="*/ 478 h 502"/>
                <a:gd name="T8" fmla="*/ 518 w 580"/>
                <a:gd name="T9" fmla="*/ 422 h 502"/>
                <a:gd name="T10" fmla="*/ 554 w 580"/>
                <a:gd name="T11" fmla="*/ 360 h 502"/>
                <a:gd name="T12" fmla="*/ 392 w 580"/>
                <a:gd name="T13" fmla="*/ 338 h 502"/>
                <a:gd name="T14" fmla="*/ 186 w 580"/>
                <a:gd name="T15" fmla="*/ 357 h 502"/>
                <a:gd name="T16" fmla="*/ 153 w 580"/>
                <a:gd name="T17" fmla="*/ 415 h 502"/>
                <a:gd name="T18" fmla="*/ 119 w 580"/>
                <a:gd name="T19" fmla="*/ 473 h 502"/>
                <a:gd name="T20" fmla="*/ 471 w 580"/>
                <a:gd name="T21" fmla="*/ 493 h 502"/>
                <a:gd name="T22" fmla="*/ 452 w 580"/>
                <a:gd name="T23" fmla="*/ 461 h 502"/>
                <a:gd name="T24" fmla="*/ 416 w 580"/>
                <a:gd name="T25" fmla="*/ 399 h 502"/>
                <a:gd name="T26" fmla="*/ 387 w 580"/>
                <a:gd name="T27" fmla="*/ 347 h 502"/>
                <a:gd name="T28" fmla="*/ 13 w 580"/>
                <a:gd name="T29" fmla="*/ 338 h 502"/>
                <a:gd name="T30" fmla="*/ 33 w 580"/>
                <a:gd name="T31" fmla="*/ 373 h 502"/>
                <a:gd name="T32" fmla="*/ 71 w 580"/>
                <a:gd name="T33" fmla="*/ 438 h 502"/>
                <a:gd name="T34" fmla="*/ 98 w 580"/>
                <a:gd name="T35" fmla="*/ 485 h 502"/>
                <a:gd name="T36" fmla="*/ 112 w 580"/>
                <a:gd name="T37" fmla="*/ 467 h 502"/>
                <a:gd name="T38" fmla="*/ 148 w 580"/>
                <a:gd name="T39" fmla="*/ 405 h 502"/>
                <a:gd name="T40" fmla="*/ 180 w 580"/>
                <a:gd name="T41" fmla="*/ 349 h 502"/>
                <a:gd name="T42" fmla="*/ 290 w 580"/>
                <a:gd name="T43" fmla="*/ 178 h 502"/>
                <a:gd name="T44" fmla="*/ 270 w 580"/>
                <a:gd name="T45" fmla="*/ 213 h 502"/>
                <a:gd name="T46" fmla="*/ 232 w 580"/>
                <a:gd name="T47" fmla="*/ 278 h 502"/>
                <a:gd name="T48" fmla="*/ 204 w 580"/>
                <a:gd name="T49" fmla="*/ 326 h 502"/>
                <a:gd name="T50" fmla="*/ 370 w 580"/>
                <a:gd name="T51" fmla="*/ 319 h 502"/>
                <a:gd name="T52" fmla="*/ 338 w 580"/>
                <a:gd name="T53" fmla="*/ 262 h 502"/>
                <a:gd name="T54" fmla="*/ 302 w 580"/>
                <a:gd name="T55" fmla="*/ 200 h 502"/>
                <a:gd name="T56" fmla="*/ 384 w 580"/>
                <a:gd name="T57" fmla="*/ 14 h 502"/>
                <a:gd name="T58" fmla="*/ 366 w 580"/>
                <a:gd name="T59" fmla="*/ 47 h 502"/>
                <a:gd name="T60" fmla="*/ 330 w 580"/>
                <a:gd name="T61" fmla="*/ 109 h 502"/>
                <a:gd name="T62" fmla="*/ 300 w 580"/>
                <a:gd name="T63" fmla="*/ 160 h 502"/>
                <a:gd name="T64" fmla="*/ 301 w 580"/>
                <a:gd name="T65" fmla="*/ 178 h 502"/>
                <a:gd name="T66" fmla="*/ 331 w 580"/>
                <a:gd name="T67" fmla="*/ 232 h 502"/>
                <a:gd name="T68" fmla="*/ 369 w 580"/>
                <a:gd name="T69" fmla="*/ 296 h 502"/>
                <a:gd name="T70" fmla="*/ 387 w 580"/>
                <a:gd name="T71" fmla="*/ 329 h 502"/>
                <a:gd name="T72" fmla="*/ 554 w 580"/>
                <a:gd name="T73" fmla="*/ 307 h 502"/>
                <a:gd name="T74" fmla="*/ 510 w 580"/>
                <a:gd name="T75" fmla="*/ 231 h 502"/>
                <a:gd name="T76" fmla="*/ 454 w 580"/>
                <a:gd name="T77" fmla="*/ 135 h 502"/>
                <a:gd name="T78" fmla="*/ 406 w 580"/>
                <a:gd name="T79" fmla="*/ 52 h 502"/>
                <a:gd name="T80" fmla="*/ 384 w 580"/>
                <a:gd name="T81" fmla="*/ 14 h 502"/>
                <a:gd name="T82" fmla="*/ 182 w 580"/>
                <a:gd name="T83" fmla="*/ 36 h 502"/>
                <a:gd name="T84" fmla="*/ 138 w 580"/>
                <a:gd name="T85" fmla="*/ 112 h 502"/>
                <a:gd name="T86" fmla="*/ 83 w 580"/>
                <a:gd name="T87" fmla="*/ 208 h 502"/>
                <a:gd name="T88" fmla="*/ 35 w 580"/>
                <a:gd name="T89" fmla="*/ 291 h 502"/>
                <a:gd name="T90" fmla="*/ 13 w 580"/>
                <a:gd name="T91" fmla="*/ 329 h 502"/>
                <a:gd name="T92" fmla="*/ 203 w 580"/>
                <a:gd name="T93" fmla="*/ 310 h 502"/>
                <a:gd name="T94" fmla="*/ 239 w 580"/>
                <a:gd name="T95" fmla="*/ 249 h 502"/>
                <a:gd name="T96" fmla="*/ 273 w 580"/>
                <a:gd name="T97" fmla="*/ 188 h 502"/>
                <a:gd name="T98" fmla="*/ 283 w 580"/>
                <a:gd name="T99" fmla="*/ 167 h 502"/>
                <a:gd name="T100" fmla="*/ 259 w 580"/>
                <a:gd name="T101" fmla="*/ 124 h 502"/>
                <a:gd name="T102" fmla="*/ 222 w 580"/>
                <a:gd name="T103" fmla="*/ 61 h 502"/>
                <a:gd name="T104" fmla="*/ 196 w 580"/>
                <a:gd name="T105" fmla="*/ 17 h 502"/>
                <a:gd name="T106" fmla="*/ 209 w 580"/>
                <a:gd name="T107" fmla="*/ 20 h 502"/>
                <a:gd name="T108" fmla="*/ 242 w 580"/>
                <a:gd name="T109" fmla="*/ 77 h 502"/>
                <a:gd name="T110" fmla="*/ 277 w 580"/>
                <a:gd name="T111" fmla="*/ 138 h 502"/>
                <a:gd name="T112" fmla="*/ 292 w 580"/>
                <a:gd name="T113" fmla="*/ 157 h 502"/>
                <a:gd name="T114" fmla="*/ 319 w 580"/>
                <a:gd name="T115" fmla="*/ 110 h 502"/>
                <a:gd name="T116" fmla="*/ 356 w 580"/>
                <a:gd name="T117" fmla="*/ 44 h 502"/>
                <a:gd name="T118" fmla="*/ 376 w 580"/>
                <a:gd name="T119" fmla="*/ 9 h 502"/>
                <a:gd name="T120" fmla="*/ 580 w 580"/>
                <a:gd name="T121" fmla="*/ 334 h 502"/>
                <a:gd name="T122" fmla="*/ 192 w 580"/>
                <a:gd name="T12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0" h="502">
                  <a:moveTo>
                    <a:pt x="392" y="338"/>
                  </a:moveTo>
                  <a:lnTo>
                    <a:pt x="394" y="342"/>
                  </a:lnTo>
                  <a:lnTo>
                    <a:pt x="399" y="349"/>
                  </a:lnTo>
                  <a:lnTo>
                    <a:pt x="405" y="360"/>
                  </a:lnTo>
                  <a:lnTo>
                    <a:pt x="413" y="373"/>
                  </a:lnTo>
                  <a:lnTo>
                    <a:pt x="421" y="389"/>
                  </a:lnTo>
                  <a:lnTo>
                    <a:pt x="431" y="405"/>
                  </a:lnTo>
                  <a:lnTo>
                    <a:pt x="441" y="422"/>
                  </a:lnTo>
                  <a:lnTo>
                    <a:pt x="450" y="438"/>
                  </a:lnTo>
                  <a:lnTo>
                    <a:pt x="459" y="453"/>
                  </a:lnTo>
                  <a:lnTo>
                    <a:pt x="467" y="467"/>
                  </a:lnTo>
                  <a:lnTo>
                    <a:pt x="473" y="478"/>
                  </a:lnTo>
                  <a:lnTo>
                    <a:pt x="477" y="485"/>
                  </a:lnTo>
                  <a:lnTo>
                    <a:pt x="479" y="488"/>
                  </a:lnTo>
                  <a:lnTo>
                    <a:pt x="481" y="485"/>
                  </a:lnTo>
                  <a:lnTo>
                    <a:pt x="485" y="478"/>
                  </a:lnTo>
                  <a:lnTo>
                    <a:pt x="491" y="467"/>
                  </a:lnTo>
                  <a:lnTo>
                    <a:pt x="500" y="453"/>
                  </a:lnTo>
                  <a:lnTo>
                    <a:pt x="509" y="438"/>
                  </a:lnTo>
                  <a:lnTo>
                    <a:pt x="518" y="422"/>
                  </a:lnTo>
                  <a:lnTo>
                    <a:pt x="528" y="405"/>
                  </a:lnTo>
                  <a:lnTo>
                    <a:pt x="538" y="389"/>
                  </a:lnTo>
                  <a:lnTo>
                    <a:pt x="546" y="373"/>
                  </a:lnTo>
                  <a:lnTo>
                    <a:pt x="554" y="360"/>
                  </a:lnTo>
                  <a:lnTo>
                    <a:pt x="560" y="349"/>
                  </a:lnTo>
                  <a:lnTo>
                    <a:pt x="565" y="342"/>
                  </a:lnTo>
                  <a:lnTo>
                    <a:pt x="567" y="338"/>
                  </a:lnTo>
                  <a:lnTo>
                    <a:pt x="392" y="338"/>
                  </a:lnTo>
                  <a:close/>
                  <a:moveTo>
                    <a:pt x="197" y="338"/>
                  </a:moveTo>
                  <a:lnTo>
                    <a:pt x="196" y="341"/>
                  </a:lnTo>
                  <a:lnTo>
                    <a:pt x="192" y="347"/>
                  </a:lnTo>
                  <a:lnTo>
                    <a:pt x="186" y="357"/>
                  </a:lnTo>
                  <a:lnTo>
                    <a:pt x="179" y="369"/>
                  </a:lnTo>
                  <a:lnTo>
                    <a:pt x="171" y="383"/>
                  </a:lnTo>
                  <a:lnTo>
                    <a:pt x="162" y="399"/>
                  </a:lnTo>
                  <a:lnTo>
                    <a:pt x="153" y="415"/>
                  </a:lnTo>
                  <a:lnTo>
                    <a:pt x="144" y="431"/>
                  </a:lnTo>
                  <a:lnTo>
                    <a:pt x="135" y="446"/>
                  </a:lnTo>
                  <a:lnTo>
                    <a:pt x="126" y="461"/>
                  </a:lnTo>
                  <a:lnTo>
                    <a:pt x="119" y="473"/>
                  </a:lnTo>
                  <a:lnTo>
                    <a:pt x="114" y="483"/>
                  </a:lnTo>
                  <a:lnTo>
                    <a:pt x="110" y="490"/>
                  </a:lnTo>
                  <a:lnTo>
                    <a:pt x="108" y="493"/>
                  </a:lnTo>
                  <a:lnTo>
                    <a:pt x="471" y="493"/>
                  </a:lnTo>
                  <a:lnTo>
                    <a:pt x="469" y="490"/>
                  </a:lnTo>
                  <a:lnTo>
                    <a:pt x="465" y="483"/>
                  </a:lnTo>
                  <a:lnTo>
                    <a:pt x="460" y="473"/>
                  </a:lnTo>
                  <a:lnTo>
                    <a:pt x="452" y="461"/>
                  </a:lnTo>
                  <a:lnTo>
                    <a:pt x="444" y="446"/>
                  </a:lnTo>
                  <a:lnTo>
                    <a:pt x="435" y="431"/>
                  </a:lnTo>
                  <a:lnTo>
                    <a:pt x="426" y="415"/>
                  </a:lnTo>
                  <a:lnTo>
                    <a:pt x="416" y="399"/>
                  </a:lnTo>
                  <a:lnTo>
                    <a:pt x="408" y="383"/>
                  </a:lnTo>
                  <a:lnTo>
                    <a:pt x="399" y="369"/>
                  </a:lnTo>
                  <a:lnTo>
                    <a:pt x="392" y="357"/>
                  </a:lnTo>
                  <a:lnTo>
                    <a:pt x="387" y="347"/>
                  </a:lnTo>
                  <a:lnTo>
                    <a:pt x="383" y="341"/>
                  </a:lnTo>
                  <a:lnTo>
                    <a:pt x="382" y="338"/>
                  </a:lnTo>
                  <a:lnTo>
                    <a:pt x="197" y="338"/>
                  </a:lnTo>
                  <a:close/>
                  <a:moveTo>
                    <a:pt x="13" y="338"/>
                  </a:moveTo>
                  <a:lnTo>
                    <a:pt x="15" y="342"/>
                  </a:lnTo>
                  <a:lnTo>
                    <a:pt x="19" y="349"/>
                  </a:lnTo>
                  <a:lnTo>
                    <a:pt x="25" y="359"/>
                  </a:lnTo>
                  <a:lnTo>
                    <a:pt x="33" y="373"/>
                  </a:lnTo>
                  <a:lnTo>
                    <a:pt x="42" y="388"/>
                  </a:lnTo>
                  <a:lnTo>
                    <a:pt x="51" y="405"/>
                  </a:lnTo>
                  <a:lnTo>
                    <a:pt x="61" y="421"/>
                  </a:lnTo>
                  <a:lnTo>
                    <a:pt x="71" y="438"/>
                  </a:lnTo>
                  <a:lnTo>
                    <a:pt x="80" y="453"/>
                  </a:lnTo>
                  <a:lnTo>
                    <a:pt x="87" y="467"/>
                  </a:lnTo>
                  <a:lnTo>
                    <a:pt x="94" y="478"/>
                  </a:lnTo>
                  <a:lnTo>
                    <a:pt x="98" y="485"/>
                  </a:lnTo>
                  <a:lnTo>
                    <a:pt x="100" y="488"/>
                  </a:lnTo>
                  <a:lnTo>
                    <a:pt x="102" y="485"/>
                  </a:lnTo>
                  <a:lnTo>
                    <a:pt x="106" y="478"/>
                  </a:lnTo>
                  <a:lnTo>
                    <a:pt x="112" y="467"/>
                  </a:lnTo>
                  <a:lnTo>
                    <a:pt x="120" y="453"/>
                  </a:lnTo>
                  <a:lnTo>
                    <a:pt x="129" y="438"/>
                  </a:lnTo>
                  <a:lnTo>
                    <a:pt x="138" y="422"/>
                  </a:lnTo>
                  <a:lnTo>
                    <a:pt x="148" y="405"/>
                  </a:lnTo>
                  <a:lnTo>
                    <a:pt x="157" y="389"/>
                  </a:lnTo>
                  <a:lnTo>
                    <a:pt x="166" y="373"/>
                  </a:lnTo>
                  <a:lnTo>
                    <a:pt x="174" y="360"/>
                  </a:lnTo>
                  <a:lnTo>
                    <a:pt x="180" y="349"/>
                  </a:lnTo>
                  <a:lnTo>
                    <a:pt x="184" y="342"/>
                  </a:lnTo>
                  <a:lnTo>
                    <a:pt x="186" y="338"/>
                  </a:lnTo>
                  <a:lnTo>
                    <a:pt x="13" y="338"/>
                  </a:lnTo>
                  <a:close/>
                  <a:moveTo>
                    <a:pt x="290" y="178"/>
                  </a:moveTo>
                  <a:lnTo>
                    <a:pt x="288" y="182"/>
                  </a:lnTo>
                  <a:lnTo>
                    <a:pt x="284" y="189"/>
                  </a:lnTo>
                  <a:lnTo>
                    <a:pt x="277" y="200"/>
                  </a:lnTo>
                  <a:lnTo>
                    <a:pt x="270" y="213"/>
                  </a:lnTo>
                  <a:lnTo>
                    <a:pt x="261" y="229"/>
                  </a:lnTo>
                  <a:lnTo>
                    <a:pt x="251" y="245"/>
                  </a:lnTo>
                  <a:lnTo>
                    <a:pt x="242" y="262"/>
                  </a:lnTo>
                  <a:lnTo>
                    <a:pt x="232" y="278"/>
                  </a:lnTo>
                  <a:lnTo>
                    <a:pt x="224" y="293"/>
                  </a:lnTo>
                  <a:lnTo>
                    <a:pt x="215" y="308"/>
                  </a:lnTo>
                  <a:lnTo>
                    <a:pt x="209" y="319"/>
                  </a:lnTo>
                  <a:lnTo>
                    <a:pt x="204" y="326"/>
                  </a:lnTo>
                  <a:lnTo>
                    <a:pt x="202" y="329"/>
                  </a:lnTo>
                  <a:lnTo>
                    <a:pt x="376" y="329"/>
                  </a:lnTo>
                  <a:lnTo>
                    <a:pt x="375" y="326"/>
                  </a:lnTo>
                  <a:lnTo>
                    <a:pt x="370" y="319"/>
                  </a:lnTo>
                  <a:lnTo>
                    <a:pt x="364" y="308"/>
                  </a:lnTo>
                  <a:lnTo>
                    <a:pt x="356" y="293"/>
                  </a:lnTo>
                  <a:lnTo>
                    <a:pt x="347" y="278"/>
                  </a:lnTo>
                  <a:lnTo>
                    <a:pt x="338" y="262"/>
                  </a:lnTo>
                  <a:lnTo>
                    <a:pt x="328" y="245"/>
                  </a:lnTo>
                  <a:lnTo>
                    <a:pt x="319" y="229"/>
                  </a:lnTo>
                  <a:lnTo>
                    <a:pt x="310" y="213"/>
                  </a:lnTo>
                  <a:lnTo>
                    <a:pt x="302" y="200"/>
                  </a:lnTo>
                  <a:lnTo>
                    <a:pt x="296" y="189"/>
                  </a:lnTo>
                  <a:lnTo>
                    <a:pt x="292" y="182"/>
                  </a:lnTo>
                  <a:lnTo>
                    <a:pt x="290" y="178"/>
                  </a:lnTo>
                  <a:close/>
                  <a:moveTo>
                    <a:pt x="384" y="14"/>
                  </a:moveTo>
                  <a:lnTo>
                    <a:pt x="383" y="17"/>
                  </a:lnTo>
                  <a:lnTo>
                    <a:pt x="379" y="23"/>
                  </a:lnTo>
                  <a:lnTo>
                    <a:pt x="373" y="33"/>
                  </a:lnTo>
                  <a:lnTo>
                    <a:pt x="366" y="47"/>
                  </a:lnTo>
                  <a:lnTo>
                    <a:pt x="358" y="61"/>
                  </a:lnTo>
                  <a:lnTo>
                    <a:pt x="349" y="77"/>
                  </a:lnTo>
                  <a:lnTo>
                    <a:pt x="339" y="93"/>
                  </a:lnTo>
                  <a:lnTo>
                    <a:pt x="330" y="109"/>
                  </a:lnTo>
                  <a:lnTo>
                    <a:pt x="321" y="124"/>
                  </a:lnTo>
                  <a:lnTo>
                    <a:pt x="313" y="139"/>
                  </a:lnTo>
                  <a:lnTo>
                    <a:pt x="306" y="151"/>
                  </a:lnTo>
                  <a:lnTo>
                    <a:pt x="300" y="160"/>
                  </a:lnTo>
                  <a:lnTo>
                    <a:pt x="297" y="167"/>
                  </a:lnTo>
                  <a:lnTo>
                    <a:pt x="295" y="169"/>
                  </a:lnTo>
                  <a:lnTo>
                    <a:pt x="297" y="172"/>
                  </a:lnTo>
                  <a:lnTo>
                    <a:pt x="301" y="178"/>
                  </a:lnTo>
                  <a:lnTo>
                    <a:pt x="306" y="188"/>
                  </a:lnTo>
                  <a:lnTo>
                    <a:pt x="314" y="201"/>
                  </a:lnTo>
                  <a:lnTo>
                    <a:pt x="322" y="216"/>
                  </a:lnTo>
                  <a:lnTo>
                    <a:pt x="331" y="232"/>
                  </a:lnTo>
                  <a:lnTo>
                    <a:pt x="341" y="249"/>
                  </a:lnTo>
                  <a:lnTo>
                    <a:pt x="351" y="265"/>
                  </a:lnTo>
                  <a:lnTo>
                    <a:pt x="360" y="282"/>
                  </a:lnTo>
                  <a:lnTo>
                    <a:pt x="369" y="296"/>
                  </a:lnTo>
                  <a:lnTo>
                    <a:pt x="376" y="310"/>
                  </a:lnTo>
                  <a:lnTo>
                    <a:pt x="382" y="320"/>
                  </a:lnTo>
                  <a:lnTo>
                    <a:pt x="386" y="327"/>
                  </a:lnTo>
                  <a:lnTo>
                    <a:pt x="387" y="329"/>
                  </a:lnTo>
                  <a:lnTo>
                    <a:pt x="567" y="329"/>
                  </a:lnTo>
                  <a:lnTo>
                    <a:pt x="565" y="326"/>
                  </a:lnTo>
                  <a:lnTo>
                    <a:pt x="560" y="319"/>
                  </a:lnTo>
                  <a:lnTo>
                    <a:pt x="554" y="307"/>
                  </a:lnTo>
                  <a:lnTo>
                    <a:pt x="545" y="291"/>
                  </a:lnTo>
                  <a:lnTo>
                    <a:pt x="535" y="273"/>
                  </a:lnTo>
                  <a:lnTo>
                    <a:pt x="523" y="253"/>
                  </a:lnTo>
                  <a:lnTo>
                    <a:pt x="510" y="231"/>
                  </a:lnTo>
                  <a:lnTo>
                    <a:pt x="496" y="208"/>
                  </a:lnTo>
                  <a:lnTo>
                    <a:pt x="482" y="184"/>
                  </a:lnTo>
                  <a:lnTo>
                    <a:pt x="468" y="159"/>
                  </a:lnTo>
                  <a:lnTo>
                    <a:pt x="454" y="135"/>
                  </a:lnTo>
                  <a:lnTo>
                    <a:pt x="441" y="112"/>
                  </a:lnTo>
                  <a:lnTo>
                    <a:pt x="428" y="90"/>
                  </a:lnTo>
                  <a:lnTo>
                    <a:pt x="416" y="70"/>
                  </a:lnTo>
                  <a:lnTo>
                    <a:pt x="406" y="52"/>
                  </a:lnTo>
                  <a:lnTo>
                    <a:pt x="397" y="36"/>
                  </a:lnTo>
                  <a:lnTo>
                    <a:pt x="391" y="24"/>
                  </a:lnTo>
                  <a:lnTo>
                    <a:pt x="386" y="17"/>
                  </a:lnTo>
                  <a:lnTo>
                    <a:pt x="384" y="14"/>
                  </a:lnTo>
                  <a:close/>
                  <a:moveTo>
                    <a:pt x="194" y="14"/>
                  </a:moveTo>
                  <a:lnTo>
                    <a:pt x="193" y="17"/>
                  </a:lnTo>
                  <a:lnTo>
                    <a:pt x="188" y="24"/>
                  </a:lnTo>
                  <a:lnTo>
                    <a:pt x="182" y="36"/>
                  </a:lnTo>
                  <a:lnTo>
                    <a:pt x="173" y="52"/>
                  </a:lnTo>
                  <a:lnTo>
                    <a:pt x="163" y="70"/>
                  </a:lnTo>
                  <a:lnTo>
                    <a:pt x="151" y="90"/>
                  </a:lnTo>
                  <a:lnTo>
                    <a:pt x="138" y="112"/>
                  </a:lnTo>
                  <a:lnTo>
                    <a:pt x="125" y="135"/>
                  </a:lnTo>
                  <a:lnTo>
                    <a:pt x="111" y="159"/>
                  </a:lnTo>
                  <a:lnTo>
                    <a:pt x="97" y="184"/>
                  </a:lnTo>
                  <a:lnTo>
                    <a:pt x="83" y="208"/>
                  </a:lnTo>
                  <a:lnTo>
                    <a:pt x="69" y="231"/>
                  </a:lnTo>
                  <a:lnTo>
                    <a:pt x="57" y="253"/>
                  </a:lnTo>
                  <a:lnTo>
                    <a:pt x="45" y="273"/>
                  </a:lnTo>
                  <a:lnTo>
                    <a:pt x="35" y="291"/>
                  </a:lnTo>
                  <a:lnTo>
                    <a:pt x="26" y="307"/>
                  </a:lnTo>
                  <a:lnTo>
                    <a:pt x="19" y="319"/>
                  </a:lnTo>
                  <a:lnTo>
                    <a:pt x="15" y="326"/>
                  </a:lnTo>
                  <a:lnTo>
                    <a:pt x="13" y="329"/>
                  </a:lnTo>
                  <a:lnTo>
                    <a:pt x="192" y="329"/>
                  </a:lnTo>
                  <a:lnTo>
                    <a:pt x="193" y="327"/>
                  </a:lnTo>
                  <a:lnTo>
                    <a:pt x="197" y="320"/>
                  </a:lnTo>
                  <a:lnTo>
                    <a:pt x="203" y="310"/>
                  </a:lnTo>
                  <a:lnTo>
                    <a:pt x="210" y="296"/>
                  </a:lnTo>
                  <a:lnTo>
                    <a:pt x="219" y="282"/>
                  </a:lnTo>
                  <a:lnTo>
                    <a:pt x="229" y="265"/>
                  </a:lnTo>
                  <a:lnTo>
                    <a:pt x="239" y="249"/>
                  </a:lnTo>
                  <a:lnTo>
                    <a:pt x="248" y="232"/>
                  </a:lnTo>
                  <a:lnTo>
                    <a:pt x="258" y="216"/>
                  </a:lnTo>
                  <a:lnTo>
                    <a:pt x="266" y="201"/>
                  </a:lnTo>
                  <a:lnTo>
                    <a:pt x="273" y="188"/>
                  </a:lnTo>
                  <a:lnTo>
                    <a:pt x="279" y="178"/>
                  </a:lnTo>
                  <a:lnTo>
                    <a:pt x="283" y="172"/>
                  </a:lnTo>
                  <a:lnTo>
                    <a:pt x="285" y="169"/>
                  </a:lnTo>
                  <a:lnTo>
                    <a:pt x="283" y="167"/>
                  </a:lnTo>
                  <a:lnTo>
                    <a:pt x="280" y="160"/>
                  </a:lnTo>
                  <a:lnTo>
                    <a:pt x="274" y="151"/>
                  </a:lnTo>
                  <a:lnTo>
                    <a:pt x="267" y="139"/>
                  </a:lnTo>
                  <a:lnTo>
                    <a:pt x="259" y="124"/>
                  </a:lnTo>
                  <a:lnTo>
                    <a:pt x="250" y="109"/>
                  </a:lnTo>
                  <a:lnTo>
                    <a:pt x="241" y="93"/>
                  </a:lnTo>
                  <a:lnTo>
                    <a:pt x="231" y="77"/>
                  </a:lnTo>
                  <a:lnTo>
                    <a:pt x="222" y="61"/>
                  </a:lnTo>
                  <a:lnTo>
                    <a:pt x="213" y="47"/>
                  </a:lnTo>
                  <a:lnTo>
                    <a:pt x="206" y="33"/>
                  </a:lnTo>
                  <a:lnTo>
                    <a:pt x="200" y="23"/>
                  </a:lnTo>
                  <a:lnTo>
                    <a:pt x="196" y="17"/>
                  </a:lnTo>
                  <a:lnTo>
                    <a:pt x="194" y="14"/>
                  </a:lnTo>
                  <a:close/>
                  <a:moveTo>
                    <a:pt x="202" y="9"/>
                  </a:moveTo>
                  <a:lnTo>
                    <a:pt x="204" y="12"/>
                  </a:lnTo>
                  <a:lnTo>
                    <a:pt x="209" y="20"/>
                  </a:lnTo>
                  <a:lnTo>
                    <a:pt x="215" y="30"/>
                  </a:lnTo>
                  <a:lnTo>
                    <a:pt x="224" y="44"/>
                  </a:lnTo>
                  <a:lnTo>
                    <a:pt x="232" y="60"/>
                  </a:lnTo>
                  <a:lnTo>
                    <a:pt x="242" y="77"/>
                  </a:lnTo>
                  <a:lnTo>
                    <a:pt x="251" y="93"/>
                  </a:lnTo>
                  <a:lnTo>
                    <a:pt x="261" y="110"/>
                  </a:lnTo>
                  <a:lnTo>
                    <a:pt x="270" y="125"/>
                  </a:lnTo>
                  <a:lnTo>
                    <a:pt x="277" y="138"/>
                  </a:lnTo>
                  <a:lnTo>
                    <a:pt x="284" y="149"/>
                  </a:lnTo>
                  <a:lnTo>
                    <a:pt x="288" y="157"/>
                  </a:lnTo>
                  <a:lnTo>
                    <a:pt x="290" y="160"/>
                  </a:lnTo>
                  <a:lnTo>
                    <a:pt x="292" y="157"/>
                  </a:lnTo>
                  <a:lnTo>
                    <a:pt x="296" y="149"/>
                  </a:lnTo>
                  <a:lnTo>
                    <a:pt x="302" y="138"/>
                  </a:lnTo>
                  <a:lnTo>
                    <a:pt x="310" y="125"/>
                  </a:lnTo>
                  <a:lnTo>
                    <a:pt x="319" y="110"/>
                  </a:lnTo>
                  <a:lnTo>
                    <a:pt x="328" y="93"/>
                  </a:lnTo>
                  <a:lnTo>
                    <a:pt x="338" y="77"/>
                  </a:lnTo>
                  <a:lnTo>
                    <a:pt x="347" y="60"/>
                  </a:lnTo>
                  <a:lnTo>
                    <a:pt x="356" y="44"/>
                  </a:lnTo>
                  <a:lnTo>
                    <a:pt x="364" y="30"/>
                  </a:lnTo>
                  <a:lnTo>
                    <a:pt x="370" y="20"/>
                  </a:lnTo>
                  <a:lnTo>
                    <a:pt x="375" y="12"/>
                  </a:lnTo>
                  <a:lnTo>
                    <a:pt x="376" y="9"/>
                  </a:lnTo>
                  <a:lnTo>
                    <a:pt x="202" y="9"/>
                  </a:lnTo>
                  <a:close/>
                  <a:moveTo>
                    <a:pt x="192" y="0"/>
                  </a:moveTo>
                  <a:lnTo>
                    <a:pt x="387" y="0"/>
                  </a:lnTo>
                  <a:lnTo>
                    <a:pt x="580" y="334"/>
                  </a:lnTo>
                  <a:lnTo>
                    <a:pt x="482" y="502"/>
                  </a:lnTo>
                  <a:lnTo>
                    <a:pt x="97" y="502"/>
                  </a:lnTo>
                  <a:lnTo>
                    <a:pt x="0" y="33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FE0E757-FE52-0454-B46D-2E78143B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1" y="-60"/>
              <a:ext cx="28" cy="34"/>
            </a:xfrm>
            <a:custGeom>
              <a:avLst/>
              <a:gdLst>
                <a:gd name="T0" fmla="*/ 0 w 84"/>
                <a:gd name="T1" fmla="*/ 0 h 101"/>
                <a:gd name="T2" fmla="*/ 25 w 84"/>
                <a:gd name="T3" fmla="*/ 0 h 101"/>
                <a:gd name="T4" fmla="*/ 53 w 84"/>
                <a:gd name="T5" fmla="*/ 48 h 101"/>
                <a:gd name="T6" fmla="*/ 66 w 84"/>
                <a:gd name="T7" fmla="*/ 72 h 101"/>
                <a:gd name="T8" fmla="*/ 66 w 84"/>
                <a:gd name="T9" fmla="*/ 60 h 101"/>
                <a:gd name="T10" fmla="*/ 65 w 84"/>
                <a:gd name="T11" fmla="*/ 45 h 101"/>
                <a:gd name="T12" fmla="*/ 65 w 84"/>
                <a:gd name="T13" fmla="*/ 32 h 101"/>
                <a:gd name="T14" fmla="*/ 65 w 84"/>
                <a:gd name="T15" fmla="*/ 0 h 101"/>
                <a:gd name="T16" fmla="*/ 84 w 84"/>
                <a:gd name="T17" fmla="*/ 0 h 101"/>
                <a:gd name="T18" fmla="*/ 84 w 84"/>
                <a:gd name="T19" fmla="*/ 101 h 101"/>
                <a:gd name="T20" fmla="*/ 58 w 84"/>
                <a:gd name="T21" fmla="*/ 101 h 101"/>
                <a:gd name="T22" fmla="*/ 29 w 84"/>
                <a:gd name="T23" fmla="*/ 50 h 101"/>
                <a:gd name="T24" fmla="*/ 23 w 84"/>
                <a:gd name="T25" fmla="*/ 39 h 101"/>
                <a:gd name="T26" fmla="*/ 18 w 84"/>
                <a:gd name="T27" fmla="*/ 28 h 101"/>
                <a:gd name="T28" fmla="*/ 18 w 84"/>
                <a:gd name="T29" fmla="*/ 39 h 101"/>
                <a:gd name="T30" fmla="*/ 19 w 84"/>
                <a:gd name="T31" fmla="*/ 52 h 101"/>
                <a:gd name="T32" fmla="*/ 19 w 84"/>
                <a:gd name="T33" fmla="*/ 65 h 101"/>
                <a:gd name="T34" fmla="*/ 19 w 84"/>
                <a:gd name="T35" fmla="*/ 101 h 101"/>
                <a:gd name="T36" fmla="*/ 0 w 84"/>
                <a:gd name="T37" fmla="*/ 101 h 101"/>
                <a:gd name="T38" fmla="*/ 0 w 84"/>
                <a:gd name="T3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6" y="72"/>
                  </a:lnTo>
                  <a:lnTo>
                    <a:pt x="66" y="60"/>
                  </a:lnTo>
                  <a:lnTo>
                    <a:pt x="65" y="45"/>
                  </a:lnTo>
                  <a:lnTo>
                    <a:pt x="65" y="32"/>
                  </a:lnTo>
                  <a:lnTo>
                    <a:pt x="65" y="0"/>
                  </a:lnTo>
                  <a:lnTo>
                    <a:pt x="84" y="0"/>
                  </a:lnTo>
                  <a:lnTo>
                    <a:pt x="84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23" y="39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232BC4C-7669-EF14-BF72-E10264276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6" y="-60"/>
              <a:ext cx="31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49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6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6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9CB1566-3B6F-D974-B99B-98362F89B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9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6 w 71"/>
                <a:gd name="T7" fmla="*/ 17 h 101"/>
                <a:gd name="T8" fmla="*/ 46 w 71"/>
                <a:gd name="T9" fmla="*/ 101 h 101"/>
                <a:gd name="T10" fmla="*/ 26 w 71"/>
                <a:gd name="T11" fmla="*/ 101 h 101"/>
                <a:gd name="T12" fmla="*/ 26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6" y="17"/>
                  </a:lnTo>
                  <a:lnTo>
                    <a:pt x="46" y="101"/>
                  </a:lnTo>
                  <a:lnTo>
                    <a:pt x="26" y="101"/>
                  </a:lnTo>
                  <a:lnTo>
                    <a:pt x="26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8EB310-A2A0-95FF-5EA7-C095B7DE6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-60"/>
              <a:ext cx="7" cy="34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66B2319-5837-09EE-F1F7-D88A4F5475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5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1 w 94"/>
                <a:gd name="T11" fmla="*/ 51 h 104"/>
                <a:gd name="T12" fmla="*/ 22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5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9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2 w 94"/>
                <a:gd name="T43" fmla="*/ 1 h 104"/>
                <a:gd name="T44" fmla="*/ 73 w 94"/>
                <a:gd name="T45" fmla="*/ 5 h 104"/>
                <a:gd name="T46" fmla="*/ 82 w 94"/>
                <a:gd name="T47" fmla="*/ 12 h 104"/>
                <a:gd name="T48" fmla="*/ 89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3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9 w 94"/>
                <a:gd name="T63" fmla="*/ 102 h 104"/>
                <a:gd name="T64" fmla="*/ 46 w 94"/>
                <a:gd name="T65" fmla="*/ 104 h 104"/>
                <a:gd name="T66" fmla="*/ 32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5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3CE8EC-1722-1CDF-4233-5020330D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3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5 w 83"/>
                <a:gd name="T3" fmla="*/ 0 h 101"/>
                <a:gd name="T4" fmla="*/ 53 w 83"/>
                <a:gd name="T5" fmla="*/ 48 h 101"/>
                <a:gd name="T6" fmla="*/ 65 w 83"/>
                <a:gd name="T7" fmla="*/ 72 h 101"/>
                <a:gd name="T8" fmla="*/ 65 w 83"/>
                <a:gd name="T9" fmla="*/ 60 h 101"/>
                <a:gd name="T10" fmla="*/ 64 w 83"/>
                <a:gd name="T11" fmla="*/ 45 h 101"/>
                <a:gd name="T12" fmla="*/ 64 w 83"/>
                <a:gd name="T13" fmla="*/ 32 h 101"/>
                <a:gd name="T14" fmla="*/ 64 w 83"/>
                <a:gd name="T15" fmla="*/ 0 h 101"/>
                <a:gd name="T16" fmla="*/ 83 w 83"/>
                <a:gd name="T17" fmla="*/ 0 h 101"/>
                <a:gd name="T18" fmla="*/ 83 w 83"/>
                <a:gd name="T19" fmla="*/ 101 h 101"/>
                <a:gd name="T20" fmla="*/ 58 w 83"/>
                <a:gd name="T21" fmla="*/ 101 h 101"/>
                <a:gd name="T22" fmla="*/ 29 w 83"/>
                <a:gd name="T23" fmla="*/ 50 h 101"/>
                <a:gd name="T24" fmla="*/ 18 w 83"/>
                <a:gd name="T25" fmla="*/ 28 h 101"/>
                <a:gd name="T26" fmla="*/ 18 w 83"/>
                <a:gd name="T27" fmla="*/ 39 h 101"/>
                <a:gd name="T28" fmla="*/ 19 w 83"/>
                <a:gd name="T29" fmla="*/ 52 h 101"/>
                <a:gd name="T30" fmla="*/ 19 w 83"/>
                <a:gd name="T31" fmla="*/ 65 h 101"/>
                <a:gd name="T32" fmla="*/ 19 w 83"/>
                <a:gd name="T33" fmla="*/ 101 h 101"/>
                <a:gd name="T34" fmla="*/ 0 w 83"/>
                <a:gd name="T35" fmla="*/ 101 h 101"/>
                <a:gd name="T36" fmla="*/ 0 w 83"/>
                <a:gd name="T3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5" y="0"/>
                  </a:lnTo>
                  <a:lnTo>
                    <a:pt x="53" y="48"/>
                  </a:lnTo>
                  <a:lnTo>
                    <a:pt x="65" y="72"/>
                  </a:lnTo>
                  <a:lnTo>
                    <a:pt x="65" y="60"/>
                  </a:lnTo>
                  <a:lnTo>
                    <a:pt x="64" y="45"/>
                  </a:lnTo>
                  <a:lnTo>
                    <a:pt x="64" y="32"/>
                  </a:lnTo>
                  <a:lnTo>
                    <a:pt x="64" y="0"/>
                  </a:lnTo>
                  <a:lnTo>
                    <a:pt x="83" y="0"/>
                  </a:lnTo>
                  <a:lnTo>
                    <a:pt x="83" y="101"/>
                  </a:lnTo>
                  <a:lnTo>
                    <a:pt x="58" y="101"/>
                  </a:lnTo>
                  <a:lnTo>
                    <a:pt x="29" y="50"/>
                  </a:lnTo>
                  <a:lnTo>
                    <a:pt x="18" y="28"/>
                  </a:lnTo>
                  <a:lnTo>
                    <a:pt x="18" y="39"/>
                  </a:lnTo>
                  <a:lnTo>
                    <a:pt x="19" y="52"/>
                  </a:lnTo>
                  <a:lnTo>
                    <a:pt x="19" y="65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E8FFFD1-62A4-349B-CC3F-92AB9CA1C9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8" y="-60"/>
              <a:ext cx="31" cy="34"/>
            </a:xfrm>
            <a:custGeom>
              <a:avLst/>
              <a:gdLst>
                <a:gd name="T0" fmla="*/ 45 w 93"/>
                <a:gd name="T1" fmla="*/ 22 h 101"/>
                <a:gd name="T2" fmla="*/ 40 w 93"/>
                <a:gd name="T3" fmla="*/ 39 h 101"/>
                <a:gd name="T4" fmla="*/ 31 w 93"/>
                <a:gd name="T5" fmla="*/ 65 h 101"/>
                <a:gd name="T6" fmla="*/ 60 w 93"/>
                <a:gd name="T7" fmla="*/ 65 h 101"/>
                <a:gd name="T8" fmla="*/ 49 w 93"/>
                <a:gd name="T9" fmla="*/ 39 h 101"/>
                <a:gd name="T10" fmla="*/ 45 w 93"/>
                <a:gd name="T11" fmla="*/ 22 h 101"/>
                <a:gd name="T12" fmla="*/ 45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60" y="65"/>
                  </a:lnTo>
                  <a:lnTo>
                    <a:pt x="49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E84AAD6-D7E3-BA42-F46F-C703A1E12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37E8A8B-0E42-BBAB-948B-135BA959A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4" y="-60"/>
              <a:ext cx="18" cy="34"/>
            </a:xfrm>
            <a:custGeom>
              <a:avLst/>
              <a:gdLst>
                <a:gd name="T0" fmla="*/ 0 w 52"/>
                <a:gd name="T1" fmla="*/ 0 h 101"/>
                <a:gd name="T2" fmla="*/ 19 w 52"/>
                <a:gd name="T3" fmla="*/ 0 h 101"/>
                <a:gd name="T4" fmla="*/ 19 w 52"/>
                <a:gd name="T5" fmla="*/ 84 h 101"/>
                <a:gd name="T6" fmla="*/ 52 w 52"/>
                <a:gd name="T7" fmla="*/ 84 h 101"/>
                <a:gd name="T8" fmla="*/ 52 w 52"/>
                <a:gd name="T9" fmla="*/ 101 h 101"/>
                <a:gd name="T10" fmla="*/ 0 w 52"/>
                <a:gd name="T11" fmla="*/ 101 h 101"/>
                <a:gd name="T12" fmla="*/ 0 w 52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01">
                  <a:moveTo>
                    <a:pt x="0" y="0"/>
                  </a:moveTo>
                  <a:lnTo>
                    <a:pt x="19" y="0"/>
                  </a:lnTo>
                  <a:lnTo>
                    <a:pt x="19" y="84"/>
                  </a:lnTo>
                  <a:lnTo>
                    <a:pt x="52" y="84"/>
                  </a:lnTo>
                  <a:lnTo>
                    <a:pt x="52" y="101"/>
                  </a:lnTo>
                  <a:lnTo>
                    <a:pt x="0" y="1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CB36C56-30D2-744F-C850-901ED90BE8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60"/>
              <a:ext cx="31" cy="34"/>
            </a:xfrm>
            <a:custGeom>
              <a:avLst/>
              <a:gdLst>
                <a:gd name="T0" fmla="*/ 46 w 93"/>
                <a:gd name="T1" fmla="*/ 22 h 101"/>
                <a:gd name="T2" fmla="*/ 41 w 93"/>
                <a:gd name="T3" fmla="*/ 39 h 101"/>
                <a:gd name="T4" fmla="*/ 32 w 93"/>
                <a:gd name="T5" fmla="*/ 65 h 101"/>
                <a:gd name="T6" fmla="*/ 60 w 93"/>
                <a:gd name="T7" fmla="*/ 65 h 101"/>
                <a:gd name="T8" fmla="*/ 50 w 93"/>
                <a:gd name="T9" fmla="*/ 39 h 101"/>
                <a:gd name="T10" fmla="*/ 46 w 93"/>
                <a:gd name="T11" fmla="*/ 22 h 101"/>
                <a:gd name="T12" fmla="*/ 46 w 93"/>
                <a:gd name="T13" fmla="*/ 22 h 101"/>
                <a:gd name="T14" fmla="*/ 35 w 93"/>
                <a:gd name="T15" fmla="*/ 0 h 101"/>
                <a:gd name="T16" fmla="*/ 57 w 93"/>
                <a:gd name="T17" fmla="*/ 0 h 101"/>
                <a:gd name="T18" fmla="*/ 93 w 93"/>
                <a:gd name="T19" fmla="*/ 101 h 101"/>
                <a:gd name="T20" fmla="*/ 72 w 93"/>
                <a:gd name="T21" fmla="*/ 101 h 101"/>
                <a:gd name="T22" fmla="*/ 65 w 93"/>
                <a:gd name="T23" fmla="*/ 80 h 101"/>
                <a:gd name="T24" fmla="*/ 26 w 93"/>
                <a:gd name="T25" fmla="*/ 80 h 101"/>
                <a:gd name="T26" fmla="*/ 19 w 93"/>
                <a:gd name="T27" fmla="*/ 101 h 101"/>
                <a:gd name="T28" fmla="*/ 0 w 93"/>
                <a:gd name="T29" fmla="*/ 101 h 101"/>
                <a:gd name="T30" fmla="*/ 35 w 93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101">
                  <a:moveTo>
                    <a:pt x="46" y="22"/>
                  </a:moveTo>
                  <a:lnTo>
                    <a:pt x="41" y="39"/>
                  </a:lnTo>
                  <a:lnTo>
                    <a:pt x="32" y="65"/>
                  </a:lnTo>
                  <a:lnTo>
                    <a:pt x="60" y="65"/>
                  </a:lnTo>
                  <a:lnTo>
                    <a:pt x="50" y="39"/>
                  </a:lnTo>
                  <a:lnTo>
                    <a:pt x="46" y="22"/>
                  </a:lnTo>
                  <a:lnTo>
                    <a:pt x="46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3" y="101"/>
                  </a:lnTo>
                  <a:lnTo>
                    <a:pt x="72" y="101"/>
                  </a:lnTo>
                  <a:lnTo>
                    <a:pt x="65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40A1785-166A-8C92-FEC2-E6E478BBF6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7" y="-60"/>
              <a:ext cx="23" cy="34"/>
            </a:xfrm>
            <a:custGeom>
              <a:avLst/>
              <a:gdLst>
                <a:gd name="T0" fmla="*/ 28 w 70"/>
                <a:gd name="T1" fmla="*/ 56 h 101"/>
                <a:gd name="T2" fmla="*/ 26 w 70"/>
                <a:gd name="T3" fmla="*/ 56 h 101"/>
                <a:gd name="T4" fmla="*/ 24 w 70"/>
                <a:gd name="T5" fmla="*/ 56 h 101"/>
                <a:gd name="T6" fmla="*/ 22 w 70"/>
                <a:gd name="T7" fmla="*/ 57 h 101"/>
                <a:gd name="T8" fmla="*/ 20 w 70"/>
                <a:gd name="T9" fmla="*/ 57 h 101"/>
                <a:gd name="T10" fmla="*/ 20 w 70"/>
                <a:gd name="T11" fmla="*/ 85 h 101"/>
                <a:gd name="T12" fmla="*/ 22 w 70"/>
                <a:gd name="T13" fmla="*/ 85 h 101"/>
                <a:gd name="T14" fmla="*/ 26 w 70"/>
                <a:gd name="T15" fmla="*/ 85 h 101"/>
                <a:gd name="T16" fmla="*/ 30 w 70"/>
                <a:gd name="T17" fmla="*/ 85 h 101"/>
                <a:gd name="T18" fmla="*/ 38 w 70"/>
                <a:gd name="T19" fmla="*/ 84 h 101"/>
                <a:gd name="T20" fmla="*/ 44 w 70"/>
                <a:gd name="T21" fmla="*/ 81 h 101"/>
                <a:gd name="T22" fmla="*/ 48 w 70"/>
                <a:gd name="T23" fmla="*/ 77 h 101"/>
                <a:gd name="T24" fmla="*/ 49 w 70"/>
                <a:gd name="T25" fmla="*/ 70 h 101"/>
                <a:gd name="T26" fmla="*/ 47 w 70"/>
                <a:gd name="T27" fmla="*/ 64 h 101"/>
                <a:gd name="T28" fmla="*/ 43 w 70"/>
                <a:gd name="T29" fmla="*/ 60 h 101"/>
                <a:gd name="T30" fmla="*/ 37 w 70"/>
                <a:gd name="T31" fmla="*/ 57 h 101"/>
                <a:gd name="T32" fmla="*/ 28 w 70"/>
                <a:gd name="T33" fmla="*/ 56 h 101"/>
                <a:gd name="T34" fmla="*/ 31 w 70"/>
                <a:gd name="T35" fmla="*/ 15 h 101"/>
                <a:gd name="T36" fmla="*/ 25 w 70"/>
                <a:gd name="T37" fmla="*/ 15 h 101"/>
                <a:gd name="T38" fmla="*/ 20 w 70"/>
                <a:gd name="T39" fmla="*/ 16 h 101"/>
                <a:gd name="T40" fmla="*/ 20 w 70"/>
                <a:gd name="T41" fmla="*/ 42 h 101"/>
                <a:gd name="T42" fmla="*/ 23 w 70"/>
                <a:gd name="T43" fmla="*/ 42 h 101"/>
                <a:gd name="T44" fmla="*/ 27 w 70"/>
                <a:gd name="T45" fmla="*/ 42 h 101"/>
                <a:gd name="T46" fmla="*/ 38 w 70"/>
                <a:gd name="T47" fmla="*/ 40 h 101"/>
                <a:gd name="T48" fmla="*/ 45 w 70"/>
                <a:gd name="T49" fmla="*/ 35 h 101"/>
                <a:gd name="T50" fmla="*/ 47 w 70"/>
                <a:gd name="T51" fmla="*/ 28 h 101"/>
                <a:gd name="T52" fmla="*/ 46 w 70"/>
                <a:gd name="T53" fmla="*/ 23 h 101"/>
                <a:gd name="T54" fmla="*/ 44 w 70"/>
                <a:gd name="T55" fmla="*/ 19 h 101"/>
                <a:gd name="T56" fmla="*/ 39 w 70"/>
                <a:gd name="T57" fmla="*/ 16 h 101"/>
                <a:gd name="T58" fmla="*/ 31 w 70"/>
                <a:gd name="T59" fmla="*/ 15 h 101"/>
                <a:gd name="T60" fmla="*/ 34 w 70"/>
                <a:gd name="T61" fmla="*/ 0 h 101"/>
                <a:gd name="T62" fmla="*/ 48 w 70"/>
                <a:gd name="T63" fmla="*/ 1 h 101"/>
                <a:gd name="T64" fmla="*/ 59 w 70"/>
                <a:gd name="T65" fmla="*/ 6 h 101"/>
                <a:gd name="T66" fmla="*/ 65 w 70"/>
                <a:gd name="T67" fmla="*/ 14 h 101"/>
                <a:gd name="T68" fmla="*/ 68 w 70"/>
                <a:gd name="T69" fmla="*/ 25 h 101"/>
                <a:gd name="T70" fmla="*/ 66 w 70"/>
                <a:gd name="T71" fmla="*/ 34 h 101"/>
                <a:gd name="T72" fmla="*/ 60 w 70"/>
                <a:gd name="T73" fmla="*/ 42 h 101"/>
                <a:gd name="T74" fmla="*/ 52 w 70"/>
                <a:gd name="T75" fmla="*/ 47 h 101"/>
                <a:gd name="T76" fmla="*/ 52 w 70"/>
                <a:gd name="T77" fmla="*/ 47 h 101"/>
                <a:gd name="T78" fmla="*/ 60 w 70"/>
                <a:gd name="T79" fmla="*/ 51 h 101"/>
                <a:gd name="T80" fmla="*/ 65 w 70"/>
                <a:gd name="T81" fmla="*/ 56 h 101"/>
                <a:gd name="T82" fmla="*/ 68 w 70"/>
                <a:gd name="T83" fmla="*/ 62 h 101"/>
                <a:gd name="T84" fmla="*/ 70 w 70"/>
                <a:gd name="T85" fmla="*/ 70 h 101"/>
                <a:gd name="T86" fmla="*/ 69 w 70"/>
                <a:gd name="T87" fmla="*/ 77 h 101"/>
                <a:gd name="T88" fmla="*/ 66 w 70"/>
                <a:gd name="T89" fmla="*/ 85 h 101"/>
                <a:gd name="T90" fmla="*/ 61 w 70"/>
                <a:gd name="T91" fmla="*/ 91 h 101"/>
                <a:gd name="T92" fmla="*/ 53 w 70"/>
                <a:gd name="T93" fmla="*/ 96 h 101"/>
                <a:gd name="T94" fmla="*/ 43 w 70"/>
                <a:gd name="T95" fmla="*/ 100 h 101"/>
                <a:gd name="T96" fmla="*/ 29 w 70"/>
                <a:gd name="T97" fmla="*/ 101 h 101"/>
                <a:gd name="T98" fmla="*/ 17 w 70"/>
                <a:gd name="T99" fmla="*/ 101 h 101"/>
                <a:gd name="T100" fmla="*/ 0 w 70"/>
                <a:gd name="T101" fmla="*/ 101 h 101"/>
                <a:gd name="T102" fmla="*/ 0 w 70"/>
                <a:gd name="T103" fmla="*/ 0 h 101"/>
                <a:gd name="T104" fmla="*/ 16 w 70"/>
                <a:gd name="T105" fmla="*/ 0 h 101"/>
                <a:gd name="T106" fmla="*/ 34 w 70"/>
                <a:gd name="T10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0" h="101">
                  <a:moveTo>
                    <a:pt x="28" y="56"/>
                  </a:moveTo>
                  <a:lnTo>
                    <a:pt x="26" y="56"/>
                  </a:lnTo>
                  <a:lnTo>
                    <a:pt x="24" y="56"/>
                  </a:lnTo>
                  <a:lnTo>
                    <a:pt x="22" y="57"/>
                  </a:lnTo>
                  <a:lnTo>
                    <a:pt x="20" y="57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8" y="84"/>
                  </a:lnTo>
                  <a:lnTo>
                    <a:pt x="44" y="81"/>
                  </a:lnTo>
                  <a:lnTo>
                    <a:pt x="48" y="77"/>
                  </a:lnTo>
                  <a:lnTo>
                    <a:pt x="49" y="70"/>
                  </a:lnTo>
                  <a:lnTo>
                    <a:pt x="47" y="64"/>
                  </a:lnTo>
                  <a:lnTo>
                    <a:pt x="43" y="60"/>
                  </a:lnTo>
                  <a:lnTo>
                    <a:pt x="37" y="57"/>
                  </a:lnTo>
                  <a:lnTo>
                    <a:pt x="28" y="56"/>
                  </a:lnTo>
                  <a:close/>
                  <a:moveTo>
                    <a:pt x="31" y="15"/>
                  </a:moveTo>
                  <a:lnTo>
                    <a:pt x="25" y="15"/>
                  </a:lnTo>
                  <a:lnTo>
                    <a:pt x="20" y="16"/>
                  </a:lnTo>
                  <a:lnTo>
                    <a:pt x="20" y="42"/>
                  </a:lnTo>
                  <a:lnTo>
                    <a:pt x="23" y="42"/>
                  </a:lnTo>
                  <a:lnTo>
                    <a:pt x="27" y="42"/>
                  </a:lnTo>
                  <a:lnTo>
                    <a:pt x="38" y="40"/>
                  </a:lnTo>
                  <a:lnTo>
                    <a:pt x="45" y="35"/>
                  </a:lnTo>
                  <a:lnTo>
                    <a:pt x="47" y="28"/>
                  </a:lnTo>
                  <a:lnTo>
                    <a:pt x="46" y="23"/>
                  </a:lnTo>
                  <a:lnTo>
                    <a:pt x="44" y="19"/>
                  </a:lnTo>
                  <a:lnTo>
                    <a:pt x="39" y="16"/>
                  </a:lnTo>
                  <a:lnTo>
                    <a:pt x="31" y="15"/>
                  </a:lnTo>
                  <a:close/>
                  <a:moveTo>
                    <a:pt x="34" y="0"/>
                  </a:moveTo>
                  <a:lnTo>
                    <a:pt x="48" y="1"/>
                  </a:lnTo>
                  <a:lnTo>
                    <a:pt x="59" y="6"/>
                  </a:lnTo>
                  <a:lnTo>
                    <a:pt x="65" y="14"/>
                  </a:lnTo>
                  <a:lnTo>
                    <a:pt x="68" y="25"/>
                  </a:lnTo>
                  <a:lnTo>
                    <a:pt x="66" y="34"/>
                  </a:lnTo>
                  <a:lnTo>
                    <a:pt x="60" y="42"/>
                  </a:lnTo>
                  <a:lnTo>
                    <a:pt x="52" y="47"/>
                  </a:lnTo>
                  <a:lnTo>
                    <a:pt x="52" y="47"/>
                  </a:lnTo>
                  <a:lnTo>
                    <a:pt x="60" y="51"/>
                  </a:lnTo>
                  <a:lnTo>
                    <a:pt x="65" y="56"/>
                  </a:lnTo>
                  <a:lnTo>
                    <a:pt x="68" y="62"/>
                  </a:lnTo>
                  <a:lnTo>
                    <a:pt x="70" y="70"/>
                  </a:lnTo>
                  <a:lnTo>
                    <a:pt x="69" y="77"/>
                  </a:lnTo>
                  <a:lnTo>
                    <a:pt x="66" y="85"/>
                  </a:lnTo>
                  <a:lnTo>
                    <a:pt x="61" y="91"/>
                  </a:lnTo>
                  <a:lnTo>
                    <a:pt x="53" y="96"/>
                  </a:lnTo>
                  <a:lnTo>
                    <a:pt x="43" y="100"/>
                  </a:lnTo>
                  <a:lnTo>
                    <a:pt x="29" y="101"/>
                  </a:lnTo>
                  <a:lnTo>
                    <a:pt x="17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D14BA40-FA0A-AEE8-AAB4-A326F9913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7" y="-60"/>
              <a:ext cx="31" cy="34"/>
            </a:xfrm>
            <a:custGeom>
              <a:avLst/>
              <a:gdLst>
                <a:gd name="T0" fmla="*/ 47 w 94"/>
                <a:gd name="T1" fmla="*/ 17 h 104"/>
                <a:gd name="T2" fmla="*/ 39 w 94"/>
                <a:gd name="T3" fmla="*/ 18 h 104"/>
                <a:gd name="T4" fmla="*/ 32 w 94"/>
                <a:gd name="T5" fmla="*/ 22 h 104"/>
                <a:gd name="T6" fmla="*/ 26 w 94"/>
                <a:gd name="T7" fmla="*/ 29 h 104"/>
                <a:gd name="T8" fmla="*/ 22 w 94"/>
                <a:gd name="T9" fmla="*/ 39 h 104"/>
                <a:gd name="T10" fmla="*/ 20 w 94"/>
                <a:gd name="T11" fmla="*/ 51 h 104"/>
                <a:gd name="T12" fmla="*/ 21 w 94"/>
                <a:gd name="T13" fmla="*/ 63 h 104"/>
                <a:gd name="T14" fmla="*/ 25 w 94"/>
                <a:gd name="T15" fmla="*/ 72 h 104"/>
                <a:gd name="T16" fmla="*/ 30 w 94"/>
                <a:gd name="T17" fmla="*/ 80 h 104"/>
                <a:gd name="T18" fmla="*/ 37 w 94"/>
                <a:gd name="T19" fmla="*/ 84 h 104"/>
                <a:gd name="T20" fmla="*/ 47 w 94"/>
                <a:gd name="T21" fmla="*/ 86 h 104"/>
                <a:gd name="T22" fmla="*/ 54 w 94"/>
                <a:gd name="T23" fmla="*/ 85 h 104"/>
                <a:gd name="T24" fmla="*/ 62 w 94"/>
                <a:gd name="T25" fmla="*/ 81 h 104"/>
                <a:gd name="T26" fmla="*/ 68 w 94"/>
                <a:gd name="T27" fmla="*/ 74 h 104"/>
                <a:gd name="T28" fmla="*/ 72 w 94"/>
                <a:gd name="T29" fmla="*/ 65 h 104"/>
                <a:gd name="T30" fmla="*/ 74 w 94"/>
                <a:gd name="T31" fmla="*/ 52 h 104"/>
                <a:gd name="T32" fmla="*/ 72 w 94"/>
                <a:gd name="T33" fmla="*/ 37 h 104"/>
                <a:gd name="T34" fmla="*/ 67 w 94"/>
                <a:gd name="T35" fmla="*/ 26 h 104"/>
                <a:gd name="T36" fmla="*/ 58 w 94"/>
                <a:gd name="T37" fmla="*/ 19 h 104"/>
                <a:gd name="T38" fmla="*/ 47 w 94"/>
                <a:gd name="T39" fmla="*/ 17 h 104"/>
                <a:gd name="T40" fmla="*/ 49 w 94"/>
                <a:gd name="T41" fmla="*/ 0 h 104"/>
                <a:gd name="T42" fmla="*/ 61 w 94"/>
                <a:gd name="T43" fmla="*/ 1 h 104"/>
                <a:gd name="T44" fmla="*/ 72 w 94"/>
                <a:gd name="T45" fmla="*/ 5 h 104"/>
                <a:gd name="T46" fmla="*/ 81 w 94"/>
                <a:gd name="T47" fmla="*/ 12 h 104"/>
                <a:gd name="T48" fmla="*/ 88 w 94"/>
                <a:gd name="T49" fmla="*/ 22 h 104"/>
                <a:gd name="T50" fmla="*/ 93 w 94"/>
                <a:gd name="T51" fmla="*/ 34 h 104"/>
                <a:gd name="T52" fmla="*/ 94 w 94"/>
                <a:gd name="T53" fmla="*/ 50 h 104"/>
                <a:gd name="T54" fmla="*/ 92 w 94"/>
                <a:gd name="T55" fmla="*/ 66 h 104"/>
                <a:gd name="T56" fmla="*/ 88 w 94"/>
                <a:gd name="T57" fmla="*/ 79 h 104"/>
                <a:gd name="T58" fmla="*/ 80 w 94"/>
                <a:gd name="T59" fmla="*/ 89 h 104"/>
                <a:gd name="T60" fmla="*/ 70 w 94"/>
                <a:gd name="T61" fmla="*/ 97 h 104"/>
                <a:gd name="T62" fmla="*/ 58 w 94"/>
                <a:gd name="T63" fmla="*/ 102 h 104"/>
                <a:gd name="T64" fmla="*/ 45 w 94"/>
                <a:gd name="T65" fmla="*/ 104 h 104"/>
                <a:gd name="T66" fmla="*/ 31 w 94"/>
                <a:gd name="T67" fmla="*/ 102 h 104"/>
                <a:gd name="T68" fmla="*/ 20 w 94"/>
                <a:gd name="T69" fmla="*/ 97 h 104"/>
                <a:gd name="T70" fmla="*/ 11 w 94"/>
                <a:gd name="T71" fmla="*/ 90 h 104"/>
                <a:gd name="T72" fmla="*/ 5 w 94"/>
                <a:gd name="T73" fmla="*/ 80 h 104"/>
                <a:gd name="T74" fmla="*/ 1 w 94"/>
                <a:gd name="T75" fmla="*/ 67 h 104"/>
                <a:gd name="T76" fmla="*/ 0 w 94"/>
                <a:gd name="T77" fmla="*/ 53 h 104"/>
                <a:gd name="T78" fmla="*/ 2 w 94"/>
                <a:gd name="T79" fmla="*/ 37 h 104"/>
                <a:gd name="T80" fmla="*/ 7 w 94"/>
                <a:gd name="T81" fmla="*/ 24 h 104"/>
                <a:gd name="T82" fmla="*/ 14 w 94"/>
                <a:gd name="T83" fmla="*/ 14 h 104"/>
                <a:gd name="T84" fmla="*/ 24 w 94"/>
                <a:gd name="T85" fmla="*/ 6 h 104"/>
                <a:gd name="T86" fmla="*/ 36 w 94"/>
                <a:gd name="T87" fmla="*/ 1 h 104"/>
                <a:gd name="T88" fmla="*/ 49 w 94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0" y="51"/>
                  </a:lnTo>
                  <a:lnTo>
                    <a:pt x="21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7" y="84"/>
                  </a:lnTo>
                  <a:lnTo>
                    <a:pt x="47" y="86"/>
                  </a:lnTo>
                  <a:lnTo>
                    <a:pt x="54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2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8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1" y="1"/>
                  </a:lnTo>
                  <a:lnTo>
                    <a:pt x="72" y="5"/>
                  </a:lnTo>
                  <a:lnTo>
                    <a:pt x="81" y="12"/>
                  </a:lnTo>
                  <a:lnTo>
                    <a:pt x="88" y="22"/>
                  </a:lnTo>
                  <a:lnTo>
                    <a:pt x="93" y="34"/>
                  </a:lnTo>
                  <a:lnTo>
                    <a:pt x="94" y="50"/>
                  </a:lnTo>
                  <a:lnTo>
                    <a:pt x="92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8" y="102"/>
                  </a:lnTo>
                  <a:lnTo>
                    <a:pt x="45" y="104"/>
                  </a:lnTo>
                  <a:lnTo>
                    <a:pt x="31" y="102"/>
                  </a:lnTo>
                  <a:lnTo>
                    <a:pt x="20" y="97"/>
                  </a:lnTo>
                  <a:lnTo>
                    <a:pt x="11" y="90"/>
                  </a:lnTo>
                  <a:lnTo>
                    <a:pt x="5" y="80"/>
                  </a:lnTo>
                  <a:lnTo>
                    <a:pt x="1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4" y="14"/>
                  </a:lnTo>
                  <a:lnTo>
                    <a:pt x="24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53EFE26-AADB-5300-83B9-45257C4CF1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86" y="-60"/>
              <a:ext cx="24" cy="34"/>
            </a:xfrm>
            <a:custGeom>
              <a:avLst/>
              <a:gdLst>
                <a:gd name="T0" fmla="*/ 26 w 71"/>
                <a:gd name="T1" fmla="*/ 15 h 101"/>
                <a:gd name="T2" fmla="*/ 22 w 71"/>
                <a:gd name="T3" fmla="*/ 16 h 101"/>
                <a:gd name="T4" fmla="*/ 19 w 71"/>
                <a:gd name="T5" fmla="*/ 16 h 101"/>
                <a:gd name="T6" fmla="*/ 19 w 71"/>
                <a:gd name="T7" fmla="*/ 45 h 101"/>
                <a:gd name="T8" fmla="*/ 20 w 71"/>
                <a:gd name="T9" fmla="*/ 45 h 101"/>
                <a:gd name="T10" fmla="*/ 23 w 71"/>
                <a:gd name="T11" fmla="*/ 45 h 101"/>
                <a:gd name="T12" fmla="*/ 26 w 71"/>
                <a:gd name="T13" fmla="*/ 45 h 101"/>
                <a:gd name="T14" fmla="*/ 36 w 71"/>
                <a:gd name="T15" fmla="*/ 43 h 101"/>
                <a:gd name="T16" fmla="*/ 42 w 71"/>
                <a:gd name="T17" fmla="*/ 38 h 101"/>
                <a:gd name="T18" fmla="*/ 44 w 71"/>
                <a:gd name="T19" fmla="*/ 30 h 101"/>
                <a:gd name="T20" fmla="*/ 42 w 71"/>
                <a:gd name="T21" fmla="*/ 22 h 101"/>
                <a:gd name="T22" fmla="*/ 36 w 71"/>
                <a:gd name="T23" fmla="*/ 17 h 101"/>
                <a:gd name="T24" fmla="*/ 26 w 71"/>
                <a:gd name="T25" fmla="*/ 15 h 101"/>
                <a:gd name="T26" fmla="*/ 28 w 71"/>
                <a:gd name="T27" fmla="*/ 0 h 101"/>
                <a:gd name="T28" fmla="*/ 40 w 71"/>
                <a:gd name="T29" fmla="*/ 1 h 101"/>
                <a:gd name="T30" fmla="*/ 51 w 71"/>
                <a:gd name="T31" fmla="*/ 4 h 101"/>
                <a:gd name="T32" fmla="*/ 58 w 71"/>
                <a:gd name="T33" fmla="*/ 9 h 101"/>
                <a:gd name="T34" fmla="*/ 63 w 71"/>
                <a:gd name="T35" fmla="*/ 17 h 101"/>
                <a:gd name="T36" fmla="*/ 64 w 71"/>
                <a:gd name="T37" fmla="*/ 28 h 101"/>
                <a:gd name="T38" fmla="*/ 63 w 71"/>
                <a:gd name="T39" fmla="*/ 38 h 101"/>
                <a:gd name="T40" fmla="*/ 57 w 71"/>
                <a:gd name="T41" fmla="*/ 47 h 101"/>
                <a:gd name="T42" fmla="*/ 49 w 71"/>
                <a:gd name="T43" fmla="*/ 53 h 101"/>
                <a:gd name="T44" fmla="*/ 39 w 71"/>
                <a:gd name="T45" fmla="*/ 56 h 101"/>
                <a:gd name="T46" fmla="*/ 43 w 71"/>
                <a:gd name="T47" fmla="*/ 62 h 101"/>
                <a:gd name="T48" fmla="*/ 47 w 71"/>
                <a:gd name="T49" fmla="*/ 67 h 101"/>
                <a:gd name="T50" fmla="*/ 71 w 71"/>
                <a:gd name="T51" fmla="*/ 101 h 101"/>
                <a:gd name="T52" fmla="*/ 47 w 71"/>
                <a:gd name="T53" fmla="*/ 101 h 101"/>
                <a:gd name="T54" fmla="*/ 19 w 71"/>
                <a:gd name="T55" fmla="*/ 59 h 101"/>
                <a:gd name="T56" fmla="*/ 19 w 71"/>
                <a:gd name="T57" fmla="*/ 59 h 101"/>
                <a:gd name="T58" fmla="*/ 19 w 71"/>
                <a:gd name="T59" fmla="*/ 101 h 101"/>
                <a:gd name="T60" fmla="*/ 0 w 71"/>
                <a:gd name="T61" fmla="*/ 101 h 101"/>
                <a:gd name="T62" fmla="*/ 0 w 71"/>
                <a:gd name="T63" fmla="*/ 0 h 101"/>
                <a:gd name="T64" fmla="*/ 12 w 71"/>
                <a:gd name="T65" fmla="*/ 0 h 101"/>
                <a:gd name="T66" fmla="*/ 28 w 71"/>
                <a:gd name="T6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" h="101">
                  <a:moveTo>
                    <a:pt x="26" y="15"/>
                  </a:moveTo>
                  <a:lnTo>
                    <a:pt x="22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4" y="30"/>
                  </a:lnTo>
                  <a:lnTo>
                    <a:pt x="42" y="22"/>
                  </a:lnTo>
                  <a:lnTo>
                    <a:pt x="36" y="17"/>
                  </a:lnTo>
                  <a:lnTo>
                    <a:pt x="26" y="15"/>
                  </a:lnTo>
                  <a:close/>
                  <a:moveTo>
                    <a:pt x="28" y="0"/>
                  </a:moveTo>
                  <a:lnTo>
                    <a:pt x="40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4" y="28"/>
                  </a:lnTo>
                  <a:lnTo>
                    <a:pt x="63" y="38"/>
                  </a:lnTo>
                  <a:lnTo>
                    <a:pt x="57" y="47"/>
                  </a:lnTo>
                  <a:lnTo>
                    <a:pt x="49" y="53"/>
                  </a:lnTo>
                  <a:lnTo>
                    <a:pt x="39" y="56"/>
                  </a:lnTo>
                  <a:lnTo>
                    <a:pt x="43" y="62"/>
                  </a:lnTo>
                  <a:lnTo>
                    <a:pt x="47" y="67"/>
                  </a:lnTo>
                  <a:lnTo>
                    <a:pt x="71" y="101"/>
                  </a:lnTo>
                  <a:lnTo>
                    <a:pt x="47" y="101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9A2957D-AF01-C662-87B7-53C079509D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5" y="-60"/>
              <a:ext cx="31" cy="34"/>
            </a:xfrm>
            <a:custGeom>
              <a:avLst/>
              <a:gdLst>
                <a:gd name="T0" fmla="*/ 47 w 95"/>
                <a:gd name="T1" fmla="*/ 17 h 104"/>
                <a:gd name="T2" fmla="*/ 39 w 95"/>
                <a:gd name="T3" fmla="*/ 18 h 104"/>
                <a:gd name="T4" fmla="*/ 32 w 95"/>
                <a:gd name="T5" fmla="*/ 22 h 104"/>
                <a:gd name="T6" fmla="*/ 26 w 95"/>
                <a:gd name="T7" fmla="*/ 29 h 104"/>
                <a:gd name="T8" fmla="*/ 22 w 95"/>
                <a:gd name="T9" fmla="*/ 39 h 104"/>
                <a:gd name="T10" fmla="*/ 21 w 95"/>
                <a:gd name="T11" fmla="*/ 51 h 104"/>
                <a:gd name="T12" fmla="*/ 22 w 95"/>
                <a:gd name="T13" fmla="*/ 63 h 104"/>
                <a:gd name="T14" fmla="*/ 25 w 95"/>
                <a:gd name="T15" fmla="*/ 72 h 104"/>
                <a:gd name="T16" fmla="*/ 30 w 95"/>
                <a:gd name="T17" fmla="*/ 80 h 104"/>
                <a:gd name="T18" fmla="*/ 38 w 95"/>
                <a:gd name="T19" fmla="*/ 84 h 104"/>
                <a:gd name="T20" fmla="*/ 47 w 95"/>
                <a:gd name="T21" fmla="*/ 86 h 104"/>
                <a:gd name="T22" fmla="*/ 55 w 95"/>
                <a:gd name="T23" fmla="*/ 85 h 104"/>
                <a:gd name="T24" fmla="*/ 62 w 95"/>
                <a:gd name="T25" fmla="*/ 81 h 104"/>
                <a:gd name="T26" fmla="*/ 68 w 95"/>
                <a:gd name="T27" fmla="*/ 74 h 104"/>
                <a:gd name="T28" fmla="*/ 73 w 95"/>
                <a:gd name="T29" fmla="*/ 65 h 104"/>
                <a:gd name="T30" fmla="*/ 74 w 95"/>
                <a:gd name="T31" fmla="*/ 52 h 104"/>
                <a:gd name="T32" fmla="*/ 72 w 95"/>
                <a:gd name="T33" fmla="*/ 37 h 104"/>
                <a:gd name="T34" fmla="*/ 67 w 95"/>
                <a:gd name="T35" fmla="*/ 26 h 104"/>
                <a:gd name="T36" fmla="*/ 59 w 95"/>
                <a:gd name="T37" fmla="*/ 19 h 104"/>
                <a:gd name="T38" fmla="*/ 47 w 95"/>
                <a:gd name="T39" fmla="*/ 17 h 104"/>
                <a:gd name="T40" fmla="*/ 49 w 95"/>
                <a:gd name="T41" fmla="*/ 0 h 104"/>
                <a:gd name="T42" fmla="*/ 62 w 95"/>
                <a:gd name="T43" fmla="*/ 1 h 104"/>
                <a:gd name="T44" fmla="*/ 73 w 95"/>
                <a:gd name="T45" fmla="*/ 5 h 104"/>
                <a:gd name="T46" fmla="*/ 82 w 95"/>
                <a:gd name="T47" fmla="*/ 12 h 104"/>
                <a:gd name="T48" fmla="*/ 89 w 95"/>
                <a:gd name="T49" fmla="*/ 22 h 104"/>
                <a:gd name="T50" fmla="*/ 93 w 95"/>
                <a:gd name="T51" fmla="*/ 34 h 104"/>
                <a:gd name="T52" fmla="*/ 95 w 95"/>
                <a:gd name="T53" fmla="*/ 50 h 104"/>
                <a:gd name="T54" fmla="*/ 93 w 95"/>
                <a:gd name="T55" fmla="*/ 66 h 104"/>
                <a:gd name="T56" fmla="*/ 88 w 95"/>
                <a:gd name="T57" fmla="*/ 79 h 104"/>
                <a:gd name="T58" fmla="*/ 80 w 95"/>
                <a:gd name="T59" fmla="*/ 89 h 104"/>
                <a:gd name="T60" fmla="*/ 70 w 95"/>
                <a:gd name="T61" fmla="*/ 97 h 104"/>
                <a:gd name="T62" fmla="*/ 59 w 95"/>
                <a:gd name="T63" fmla="*/ 102 h 104"/>
                <a:gd name="T64" fmla="*/ 46 w 95"/>
                <a:gd name="T65" fmla="*/ 104 h 104"/>
                <a:gd name="T66" fmla="*/ 32 w 95"/>
                <a:gd name="T67" fmla="*/ 102 h 104"/>
                <a:gd name="T68" fmla="*/ 20 w 95"/>
                <a:gd name="T69" fmla="*/ 97 h 104"/>
                <a:gd name="T70" fmla="*/ 12 w 95"/>
                <a:gd name="T71" fmla="*/ 90 h 104"/>
                <a:gd name="T72" fmla="*/ 5 w 95"/>
                <a:gd name="T73" fmla="*/ 80 h 104"/>
                <a:gd name="T74" fmla="*/ 2 w 95"/>
                <a:gd name="T75" fmla="*/ 67 h 104"/>
                <a:gd name="T76" fmla="*/ 0 w 95"/>
                <a:gd name="T77" fmla="*/ 53 h 104"/>
                <a:gd name="T78" fmla="*/ 2 w 95"/>
                <a:gd name="T79" fmla="*/ 37 h 104"/>
                <a:gd name="T80" fmla="*/ 7 w 95"/>
                <a:gd name="T81" fmla="*/ 24 h 104"/>
                <a:gd name="T82" fmla="*/ 15 w 95"/>
                <a:gd name="T83" fmla="*/ 14 h 104"/>
                <a:gd name="T84" fmla="*/ 25 w 95"/>
                <a:gd name="T85" fmla="*/ 6 h 104"/>
                <a:gd name="T86" fmla="*/ 36 w 95"/>
                <a:gd name="T87" fmla="*/ 1 h 104"/>
                <a:gd name="T88" fmla="*/ 49 w 95"/>
                <a:gd name="T8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5" h="104">
                  <a:moveTo>
                    <a:pt x="47" y="17"/>
                  </a:moveTo>
                  <a:lnTo>
                    <a:pt x="39" y="18"/>
                  </a:lnTo>
                  <a:lnTo>
                    <a:pt x="32" y="22"/>
                  </a:lnTo>
                  <a:lnTo>
                    <a:pt x="26" y="29"/>
                  </a:lnTo>
                  <a:lnTo>
                    <a:pt x="22" y="39"/>
                  </a:lnTo>
                  <a:lnTo>
                    <a:pt x="21" y="51"/>
                  </a:lnTo>
                  <a:lnTo>
                    <a:pt x="22" y="63"/>
                  </a:lnTo>
                  <a:lnTo>
                    <a:pt x="25" y="72"/>
                  </a:lnTo>
                  <a:lnTo>
                    <a:pt x="30" y="80"/>
                  </a:lnTo>
                  <a:lnTo>
                    <a:pt x="38" y="84"/>
                  </a:lnTo>
                  <a:lnTo>
                    <a:pt x="47" y="86"/>
                  </a:lnTo>
                  <a:lnTo>
                    <a:pt x="55" y="85"/>
                  </a:lnTo>
                  <a:lnTo>
                    <a:pt x="62" y="81"/>
                  </a:lnTo>
                  <a:lnTo>
                    <a:pt x="68" y="74"/>
                  </a:lnTo>
                  <a:lnTo>
                    <a:pt x="73" y="65"/>
                  </a:lnTo>
                  <a:lnTo>
                    <a:pt x="74" y="52"/>
                  </a:lnTo>
                  <a:lnTo>
                    <a:pt x="72" y="37"/>
                  </a:lnTo>
                  <a:lnTo>
                    <a:pt x="67" y="26"/>
                  </a:lnTo>
                  <a:lnTo>
                    <a:pt x="59" y="19"/>
                  </a:lnTo>
                  <a:lnTo>
                    <a:pt x="47" y="17"/>
                  </a:lnTo>
                  <a:close/>
                  <a:moveTo>
                    <a:pt x="49" y="0"/>
                  </a:moveTo>
                  <a:lnTo>
                    <a:pt x="62" y="1"/>
                  </a:lnTo>
                  <a:lnTo>
                    <a:pt x="73" y="5"/>
                  </a:lnTo>
                  <a:lnTo>
                    <a:pt x="82" y="12"/>
                  </a:lnTo>
                  <a:lnTo>
                    <a:pt x="89" y="22"/>
                  </a:lnTo>
                  <a:lnTo>
                    <a:pt x="93" y="34"/>
                  </a:lnTo>
                  <a:lnTo>
                    <a:pt x="95" y="50"/>
                  </a:lnTo>
                  <a:lnTo>
                    <a:pt x="93" y="66"/>
                  </a:lnTo>
                  <a:lnTo>
                    <a:pt x="88" y="79"/>
                  </a:lnTo>
                  <a:lnTo>
                    <a:pt x="80" y="89"/>
                  </a:lnTo>
                  <a:lnTo>
                    <a:pt x="70" y="97"/>
                  </a:lnTo>
                  <a:lnTo>
                    <a:pt x="59" y="102"/>
                  </a:lnTo>
                  <a:lnTo>
                    <a:pt x="46" y="104"/>
                  </a:lnTo>
                  <a:lnTo>
                    <a:pt x="32" y="102"/>
                  </a:lnTo>
                  <a:lnTo>
                    <a:pt x="20" y="97"/>
                  </a:lnTo>
                  <a:lnTo>
                    <a:pt x="12" y="90"/>
                  </a:lnTo>
                  <a:lnTo>
                    <a:pt x="5" y="80"/>
                  </a:lnTo>
                  <a:lnTo>
                    <a:pt x="2" y="67"/>
                  </a:lnTo>
                  <a:lnTo>
                    <a:pt x="0" y="53"/>
                  </a:lnTo>
                  <a:lnTo>
                    <a:pt x="2" y="37"/>
                  </a:lnTo>
                  <a:lnTo>
                    <a:pt x="7" y="24"/>
                  </a:lnTo>
                  <a:lnTo>
                    <a:pt x="15" y="14"/>
                  </a:lnTo>
                  <a:lnTo>
                    <a:pt x="25" y="6"/>
                  </a:lnTo>
                  <a:lnTo>
                    <a:pt x="36" y="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F28FD7-5217-9241-6FC8-3E7395B836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3" y="-60"/>
              <a:ext cx="24" cy="34"/>
            </a:xfrm>
            <a:custGeom>
              <a:avLst/>
              <a:gdLst>
                <a:gd name="T0" fmla="*/ 27 w 72"/>
                <a:gd name="T1" fmla="*/ 15 h 101"/>
                <a:gd name="T2" fmla="*/ 23 w 72"/>
                <a:gd name="T3" fmla="*/ 16 h 101"/>
                <a:gd name="T4" fmla="*/ 19 w 72"/>
                <a:gd name="T5" fmla="*/ 16 h 101"/>
                <a:gd name="T6" fmla="*/ 19 w 72"/>
                <a:gd name="T7" fmla="*/ 45 h 101"/>
                <a:gd name="T8" fmla="*/ 22 w 72"/>
                <a:gd name="T9" fmla="*/ 45 h 101"/>
                <a:gd name="T10" fmla="*/ 26 w 72"/>
                <a:gd name="T11" fmla="*/ 45 h 101"/>
                <a:gd name="T12" fmla="*/ 36 w 72"/>
                <a:gd name="T13" fmla="*/ 43 h 101"/>
                <a:gd name="T14" fmla="*/ 42 w 72"/>
                <a:gd name="T15" fmla="*/ 38 h 101"/>
                <a:gd name="T16" fmla="*/ 45 w 72"/>
                <a:gd name="T17" fmla="*/ 30 h 101"/>
                <a:gd name="T18" fmla="*/ 43 w 72"/>
                <a:gd name="T19" fmla="*/ 22 h 101"/>
                <a:gd name="T20" fmla="*/ 37 w 72"/>
                <a:gd name="T21" fmla="*/ 17 h 101"/>
                <a:gd name="T22" fmla="*/ 27 w 72"/>
                <a:gd name="T23" fmla="*/ 15 h 101"/>
                <a:gd name="T24" fmla="*/ 29 w 72"/>
                <a:gd name="T25" fmla="*/ 0 h 101"/>
                <a:gd name="T26" fmla="*/ 41 w 72"/>
                <a:gd name="T27" fmla="*/ 1 h 101"/>
                <a:gd name="T28" fmla="*/ 51 w 72"/>
                <a:gd name="T29" fmla="*/ 4 h 101"/>
                <a:gd name="T30" fmla="*/ 58 w 72"/>
                <a:gd name="T31" fmla="*/ 9 h 101"/>
                <a:gd name="T32" fmla="*/ 63 w 72"/>
                <a:gd name="T33" fmla="*/ 17 h 101"/>
                <a:gd name="T34" fmla="*/ 65 w 72"/>
                <a:gd name="T35" fmla="*/ 28 h 101"/>
                <a:gd name="T36" fmla="*/ 63 w 72"/>
                <a:gd name="T37" fmla="*/ 38 h 101"/>
                <a:gd name="T38" fmla="*/ 58 w 72"/>
                <a:gd name="T39" fmla="*/ 47 h 101"/>
                <a:gd name="T40" fmla="*/ 50 w 72"/>
                <a:gd name="T41" fmla="*/ 53 h 101"/>
                <a:gd name="T42" fmla="*/ 39 w 72"/>
                <a:gd name="T43" fmla="*/ 56 h 101"/>
                <a:gd name="T44" fmla="*/ 44 w 72"/>
                <a:gd name="T45" fmla="*/ 62 h 101"/>
                <a:gd name="T46" fmla="*/ 48 w 72"/>
                <a:gd name="T47" fmla="*/ 67 h 101"/>
                <a:gd name="T48" fmla="*/ 72 w 72"/>
                <a:gd name="T49" fmla="*/ 101 h 101"/>
                <a:gd name="T50" fmla="*/ 48 w 72"/>
                <a:gd name="T51" fmla="*/ 101 h 101"/>
                <a:gd name="T52" fmla="*/ 20 w 72"/>
                <a:gd name="T53" fmla="*/ 59 h 101"/>
                <a:gd name="T54" fmla="*/ 19 w 72"/>
                <a:gd name="T55" fmla="*/ 59 h 101"/>
                <a:gd name="T56" fmla="*/ 19 w 72"/>
                <a:gd name="T57" fmla="*/ 101 h 101"/>
                <a:gd name="T58" fmla="*/ 0 w 72"/>
                <a:gd name="T59" fmla="*/ 101 h 101"/>
                <a:gd name="T60" fmla="*/ 0 w 72"/>
                <a:gd name="T61" fmla="*/ 0 h 101"/>
                <a:gd name="T62" fmla="*/ 13 w 72"/>
                <a:gd name="T63" fmla="*/ 0 h 101"/>
                <a:gd name="T64" fmla="*/ 29 w 72"/>
                <a:gd name="T6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101">
                  <a:moveTo>
                    <a:pt x="27" y="15"/>
                  </a:moveTo>
                  <a:lnTo>
                    <a:pt x="23" y="16"/>
                  </a:lnTo>
                  <a:lnTo>
                    <a:pt x="19" y="16"/>
                  </a:lnTo>
                  <a:lnTo>
                    <a:pt x="19" y="45"/>
                  </a:lnTo>
                  <a:lnTo>
                    <a:pt x="22" y="45"/>
                  </a:lnTo>
                  <a:lnTo>
                    <a:pt x="26" y="45"/>
                  </a:lnTo>
                  <a:lnTo>
                    <a:pt x="36" y="43"/>
                  </a:lnTo>
                  <a:lnTo>
                    <a:pt x="42" y="38"/>
                  </a:lnTo>
                  <a:lnTo>
                    <a:pt x="45" y="30"/>
                  </a:lnTo>
                  <a:lnTo>
                    <a:pt x="43" y="22"/>
                  </a:lnTo>
                  <a:lnTo>
                    <a:pt x="37" y="17"/>
                  </a:lnTo>
                  <a:lnTo>
                    <a:pt x="27" y="15"/>
                  </a:lnTo>
                  <a:close/>
                  <a:moveTo>
                    <a:pt x="29" y="0"/>
                  </a:moveTo>
                  <a:lnTo>
                    <a:pt x="41" y="1"/>
                  </a:lnTo>
                  <a:lnTo>
                    <a:pt x="51" y="4"/>
                  </a:lnTo>
                  <a:lnTo>
                    <a:pt x="58" y="9"/>
                  </a:lnTo>
                  <a:lnTo>
                    <a:pt x="63" y="17"/>
                  </a:lnTo>
                  <a:lnTo>
                    <a:pt x="65" y="28"/>
                  </a:lnTo>
                  <a:lnTo>
                    <a:pt x="63" y="38"/>
                  </a:lnTo>
                  <a:lnTo>
                    <a:pt x="58" y="47"/>
                  </a:lnTo>
                  <a:lnTo>
                    <a:pt x="50" y="53"/>
                  </a:lnTo>
                  <a:lnTo>
                    <a:pt x="39" y="56"/>
                  </a:lnTo>
                  <a:lnTo>
                    <a:pt x="44" y="62"/>
                  </a:lnTo>
                  <a:lnTo>
                    <a:pt x="48" y="67"/>
                  </a:lnTo>
                  <a:lnTo>
                    <a:pt x="72" y="101"/>
                  </a:lnTo>
                  <a:lnTo>
                    <a:pt x="48" y="101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0" y="0"/>
                  </a:lnTo>
                  <a:lnTo>
                    <a:pt x="13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9D481BF-CB2D-A7C3-4C4D-51136507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5" y="-60"/>
              <a:ext cx="30" cy="34"/>
            </a:xfrm>
            <a:custGeom>
              <a:avLst/>
              <a:gdLst>
                <a:gd name="T0" fmla="*/ 45 w 92"/>
                <a:gd name="T1" fmla="*/ 22 h 101"/>
                <a:gd name="T2" fmla="*/ 40 w 92"/>
                <a:gd name="T3" fmla="*/ 39 h 101"/>
                <a:gd name="T4" fmla="*/ 31 w 92"/>
                <a:gd name="T5" fmla="*/ 65 h 101"/>
                <a:gd name="T6" fmla="*/ 59 w 92"/>
                <a:gd name="T7" fmla="*/ 65 h 101"/>
                <a:gd name="T8" fmla="*/ 50 w 92"/>
                <a:gd name="T9" fmla="*/ 39 h 101"/>
                <a:gd name="T10" fmla="*/ 45 w 92"/>
                <a:gd name="T11" fmla="*/ 22 h 101"/>
                <a:gd name="T12" fmla="*/ 45 w 92"/>
                <a:gd name="T13" fmla="*/ 22 h 101"/>
                <a:gd name="T14" fmla="*/ 35 w 92"/>
                <a:gd name="T15" fmla="*/ 0 h 101"/>
                <a:gd name="T16" fmla="*/ 57 w 92"/>
                <a:gd name="T17" fmla="*/ 0 h 101"/>
                <a:gd name="T18" fmla="*/ 92 w 92"/>
                <a:gd name="T19" fmla="*/ 101 h 101"/>
                <a:gd name="T20" fmla="*/ 71 w 92"/>
                <a:gd name="T21" fmla="*/ 101 h 101"/>
                <a:gd name="T22" fmla="*/ 64 w 92"/>
                <a:gd name="T23" fmla="*/ 80 h 101"/>
                <a:gd name="T24" fmla="*/ 26 w 92"/>
                <a:gd name="T25" fmla="*/ 80 h 101"/>
                <a:gd name="T26" fmla="*/ 19 w 92"/>
                <a:gd name="T27" fmla="*/ 101 h 101"/>
                <a:gd name="T28" fmla="*/ 0 w 92"/>
                <a:gd name="T29" fmla="*/ 101 h 101"/>
                <a:gd name="T30" fmla="*/ 35 w 92"/>
                <a:gd name="T3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2" h="101">
                  <a:moveTo>
                    <a:pt x="45" y="22"/>
                  </a:moveTo>
                  <a:lnTo>
                    <a:pt x="40" y="39"/>
                  </a:lnTo>
                  <a:lnTo>
                    <a:pt x="31" y="65"/>
                  </a:lnTo>
                  <a:lnTo>
                    <a:pt x="59" y="65"/>
                  </a:lnTo>
                  <a:lnTo>
                    <a:pt x="50" y="39"/>
                  </a:lnTo>
                  <a:lnTo>
                    <a:pt x="45" y="22"/>
                  </a:lnTo>
                  <a:lnTo>
                    <a:pt x="45" y="22"/>
                  </a:lnTo>
                  <a:close/>
                  <a:moveTo>
                    <a:pt x="35" y="0"/>
                  </a:moveTo>
                  <a:lnTo>
                    <a:pt x="57" y="0"/>
                  </a:lnTo>
                  <a:lnTo>
                    <a:pt x="92" y="101"/>
                  </a:lnTo>
                  <a:lnTo>
                    <a:pt x="71" y="101"/>
                  </a:lnTo>
                  <a:lnTo>
                    <a:pt x="64" y="80"/>
                  </a:lnTo>
                  <a:lnTo>
                    <a:pt x="26" y="80"/>
                  </a:lnTo>
                  <a:lnTo>
                    <a:pt x="19" y="101"/>
                  </a:lnTo>
                  <a:lnTo>
                    <a:pt x="0" y="101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F294EDE-59D8-BED8-7D48-96D6C0201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7" y="-60"/>
              <a:ext cx="24" cy="34"/>
            </a:xfrm>
            <a:custGeom>
              <a:avLst/>
              <a:gdLst>
                <a:gd name="T0" fmla="*/ 0 w 71"/>
                <a:gd name="T1" fmla="*/ 0 h 101"/>
                <a:gd name="T2" fmla="*/ 71 w 71"/>
                <a:gd name="T3" fmla="*/ 0 h 101"/>
                <a:gd name="T4" fmla="*/ 71 w 71"/>
                <a:gd name="T5" fmla="*/ 17 h 101"/>
                <a:gd name="T6" fmla="*/ 45 w 71"/>
                <a:gd name="T7" fmla="*/ 17 h 101"/>
                <a:gd name="T8" fmla="*/ 45 w 71"/>
                <a:gd name="T9" fmla="*/ 101 h 101"/>
                <a:gd name="T10" fmla="*/ 25 w 71"/>
                <a:gd name="T11" fmla="*/ 101 h 101"/>
                <a:gd name="T12" fmla="*/ 25 w 71"/>
                <a:gd name="T13" fmla="*/ 17 h 101"/>
                <a:gd name="T14" fmla="*/ 0 w 71"/>
                <a:gd name="T15" fmla="*/ 17 h 101"/>
                <a:gd name="T16" fmla="*/ 0 w 71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01">
                  <a:moveTo>
                    <a:pt x="0" y="0"/>
                  </a:moveTo>
                  <a:lnTo>
                    <a:pt x="71" y="0"/>
                  </a:lnTo>
                  <a:lnTo>
                    <a:pt x="71" y="17"/>
                  </a:lnTo>
                  <a:lnTo>
                    <a:pt x="45" y="17"/>
                  </a:lnTo>
                  <a:lnTo>
                    <a:pt x="45" y="101"/>
                  </a:lnTo>
                  <a:lnTo>
                    <a:pt x="25" y="101"/>
                  </a:lnTo>
                  <a:lnTo>
                    <a:pt x="25" y="17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A351A76-FF7A-054E-DAC1-AE30A3924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1" y="-60"/>
              <a:ext cx="28" cy="34"/>
            </a:xfrm>
            <a:custGeom>
              <a:avLst/>
              <a:gdLst>
                <a:gd name="T0" fmla="*/ 0 w 83"/>
                <a:gd name="T1" fmla="*/ 0 h 101"/>
                <a:gd name="T2" fmla="*/ 21 w 83"/>
                <a:gd name="T3" fmla="*/ 0 h 101"/>
                <a:gd name="T4" fmla="*/ 34 w 83"/>
                <a:gd name="T5" fmla="*/ 29 h 101"/>
                <a:gd name="T6" fmla="*/ 41 w 83"/>
                <a:gd name="T7" fmla="*/ 46 h 101"/>
                <a:gd name="T8" fmla="*/ 41 w 83"/>
                <a:gd name="T9" fmla="*/ 46 h 101"/>
                <a:gd name="T10" fmla="*/ 45 w 83"/>
                <a:gd name="T11" fmla="*/ 37 h 101"/>
                <a:gd name="T12" fmla="*/ 49 w 83"/>
                <a:gd name="T13" fmla="*/ 27 h 101"/>
                <a:gd name="T14" fmla="*/ 62 w 83"/>
                <a:gd name="T15" fmla="*/ 0 h 101"/>
                <a:gd name="T16" fmla="*/ 83 w 83"/>
                <a:gd name="T17" fmla="*/ 0 h 101"/>
                <a:gd name="T18" fmla="*/ 50 w 83"/>
                <a:gd name="T19" fmla="*/ 65 h 101"/>
                <a:gd name="T20" fmla="*/ 50 w 83"/>
                <a:gd name="T21" fmla="*/ 101 h 101"/>
                <a:gd name="T22" fmla="*/ 31 w 83"/>
                <a:gd name="T23" fmla="*/ 101 h 101"/>
                <a:gd name="T24" fmla="*/ 31 w 83"/>
                <a:gd name="T25" fmla="*/ 65 h 101"/>
                <a:gd name="T26" fmla="*/ 0 w 83"/>
                <a:gd name="T2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3" h="101">
                  <a:moveTo>
                    <a:pt x="0" y="0"/>
                  </a:moveTo>
                  <a:lnTo>
                    <a:pt x="21" y="0"/>
                  </a:lnTo>
                  <a:lnTo>
                    <a:pt x="34" y="29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5" y="37"/>
                  </a:lnTo>
                  <a:lnTo>
                    <a:pt x="49" y="27"/>
                  </a:lnTo>
                  <a:lnTo>
                    <a:pt x="62" y="0"/>
                  </a:lnTo>
                  <a:lnTo>
                    <a:pt x="83" y="0"/>
                  </a:lnTo>
                  <a:lnTo>
                    <a:pt x="50" y="65"/>
                  </a:lnTo>
                  <a:lnTo>
                    <a:pt x="50" y="101"/>
                  </a:lnTo>
                  <a:lnTo>
                    <a:pt x="31" y="101"/>
                  </a:lnTo>
                  <a:lnTo>
                    <a:pt x="31" y="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5153723-E9C0-3E32-FDFC-B9C26DD0CF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" y="-230"/>
              <a:ext cx="115" cy="132"/>
            </a:xfrm>
            <a:custGeom>
              <a:avLst/>
              <a:gdLst>
                <a:gd name="T0" fmla="*/ 170 w 345"/>
                <a:gd name="T1" fmla="*/ 48 h 398"/>
                <a:gd name="T2" fmla="*/ 162 w 345"/>
                <a:gd name="T3" fmla="*/ 77 h 398"/>
                <a:gd name="T4" fmla="*/ 152 w 345"/>
                <a:gd name="T5" fmla="*/ 106 h 398"/>
                <a:gd name="T6" fmla="*/ 95 w 345"/>
                <a:gd name="T7" fmla="*/ 264 h 398"/>
                <a:gd name="T8" fmla="*/ 246 w 345"/>
                <a:gd name="T9" fmla="*/ 264 h 398"/>
                <a:gd name="T10" fmla="*/ 189 w 345"/>
                <a:gd name="T11" fmla="*/ 107 h 398"/>
                <a:gd name="T12" fmla="*/ 179 w 345"/>
                <a:gd name="T13" fmla="*/ 78 h 398"/>
                <a:gd name="T14" fmla="*/ 171 w 345"/>
                <a:gd name="T15" fmla="*/ 48 h 398"/>
                <a:gd name="T16" fmla="*/ 170 w 345"/>
                <a:gd name="T17" fmla="*/ 48 h 398"/>
                <a:gd name="T18" fmla="*/ 148 w 345"/>
                <a:gd name="T19" fmla="*/ 0 h 398"/>
                <a:gd name="T20" fmla="*/ 197 w 345"/>
                <a:gd name="T21" fmla="*/ 0 h 398"/>
                <a:gd name="T22" fmla="*/ 345 w 345"/>
                <a:gd name="T23" fmla="*/ 398 h 398"/>
                <a:gd name="T24" fmla="*/ 293 w 345"/>
                <a:gd name="T25" fmla="*/ 398 h 398"/>
                <a:gd name="T26" fmla="*/ 259 w 345"/>
                <a:gd name="T27" fmla="*/ 300 h 398"/>
                <a:gd name="T28" fmla="*/ 81 w 345"/>
                <a:gd name="T29" fmla="*/ 300 h 398"/>
                <a:gd name="T30" fmla="*/ 46 w 345"/>
                <a:gd name="T31" fmla="*/ 398 h 398"/>
                <a:gd name="T32" fmla="*/ 0 w 345"/>
                <a:gd name="T33" fmla="*/ 398 h 398"/>
                <a:gd name="T34" fmla="*/ 148 w 345"/>
                <a:gd name="T35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5" h="398">
                  <a:moveTo>
                    <a:pt x="170" y="48"/>
                  </a:moveTo>
                  <a:lnTo>
                    <a:pt x="162" y="77"/>
                  </a:lnTo>
                  <a:lnTo>
                    <a:pt x="152" y="106"/>
                  </a:lnTo>
                  <a:lnTo>
                    <a:pt x="95" y="264"/>
                  </a:lnTo>
                  <a:lnTo>
                    <a:pt x="246" y="264"/>
                  </a:lnTo>
                  <a:lnTo>
                    <a:pt x="189" y="107"/>
                  </a:lnTo>
                  <a:lnTo>
                    <a:pt x="179" y="78"/>
                  </a:lnTo>
                  <a:lnTo>
                    <a:pt x="171" y="48"/>
                  </a:lnTo>
                  <a:lnTo>
                    <a:pt x="170" y="48"/>
                  </a:lnTo>
                  <a:close/>
                  <a:moveTo>
                    <a:pt x="148" y="0"/>
                  </a:moveTo>
                  <a:lnTo>
                    <a:pt x="197" y="0"/>
                  </a:lnTo>
                  <a:lnTo>
                    <a:pt x="345" y="398"/>
                  </a:lnTo>
                  <a:lnTo>
                    <a:pt x="293" y="398"/>
                  </a:lnTo>
                  <a:lnTo>
                    <a:pt x="259" y="300"/>
                  </a:lnTo>
                  <a:lnTo>
                    <a:pt x="81" y="300"/>
                  </a:lnTo>
                  <a:lnTo>
                    <a:pt x="46" y="398"/>
                  </a:lnTo>
                  <a:lnTo>
                    <a:pt x="0" y="398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173713A-E6BD-D8B0-6BA4-46555FEBE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3" y="-197"/>
              <a:ext cx="47" cy="99"/>
            </a:xfrm>
            <a:custGeom>
              <a:avLst/>
              <a:gdLst>
                <a:gd name="T0" fmla="*/ 119 w 141"/>
                <a:gd name="T1" fmla="*/ 0 h 299"/>
                <a:gd name="T2" fmla="*/ 141 w 141"/>
                <a:gd name="T3" fmla="*/ 0 h 299"/>
                <a:gd name="T4" fmla="*/ 139 w 141"/>
                <a:gd name="T5" fmla="*/ 44 h 299"/>
                <a:gd name="T6" fmla="*/ 119 w 141"/>
                <a:gd name="T7" fmla="*/ 42 h 299"/>
                <a:gd name="T8" fmla="*/ 101 w 141"/>
                <a:gd name="T9" fmla="*/ 45 h 299"/>
                <a:gd name="T10" fmla="*/ 86 w 141"/>
                <a:gd name="T11" fmla="*/ 53 h 299"/>
                <a:gd name="T12" fmla="*/ 73 w 141"/>
                <a:gd name="T13" fmla="*/ 64 h 299"/>
                <a:gd name="T14" fmla="*/ 62 w 141"/>
                <a:gd name="T15" fmla="*/ 79 h 299"/>
                <a:gd name="T16" fmla="*/ 54 w 141"/>
                <a:gd name="T17" fmla="*/ 99 h 299"/>
                <a:gd name="T18" fmla="*/ 48 w 141"/>
                <a:gd name="T19" fmla="*/ 123 h 299"/>
                <a:gd name="T20" fmla="*/ 45 w 141"/>
                <a:gd name="T21" fmla="*/ 151 h 299"/>
                <a:gd name="T22" fmla="*/ 44 w 141"/>
                <a:gd name="T23" fmla="*/ 182 h 299"/>
                <a:gd name="T24" fmla="*/ 44 w 141"/>
                <a:gd name="T25" fmla="*/ 299 h 299"/>
                <a:gd name="T26" fmla="*/ 0 w 141"/>
                <a:gd name="T27" fmla="*/ 299 h 299"/>
                <a:gd name="T28" fmla="*/ 0 w 141"/>
                <a:gd name="T29" fmla="*/ 5 h 299"/>
                <a:gd name="T30" fmla="*/ 43 w 141"/>
                <a:gd name="T31" fmla="*/ 5 h 299"/>
                <a:gd name="T32" fmla="*/ 43 w 141"/>
                <a:gd name="T33" fmla="*/ 27 h 299"/>
                <a:gd name="T34" fmla="*/ 40 w 141"/>
                <a:gd name="T35" fmla="*/ 53 h 299"/>
                <a:gd name="T36" fmla="*/ 37 w 141"/>
                <a:gd name="T37" fmla="*/ 79 h 299"/>
                <a:gd name="T38" fmla="*/ 37 w 141"/>
                <a:gd name="T39" fmla="*/ 79 h 299"/>
                <a:gd name="T40" fmla="*/ 43 w 141"/>
                <a:gd name="T41" fmla="*/ 63 h 299"/>
                <a:gd name="T42" fmla="*/ 50 w 141"/>
                <a:gd name="T43" fmla="*/ 48 h 299"/>
                <a:gd name="T44" fmla="*/ 59 w 141"/>
                <a:gd name="T45" fmla="*/ 34 h 299"/>
                <a:gd name="T46" fmla="*/ 71 w 141"/>
                <a:gd name="T47" fmla="*/ 21 h 299"/>
                <a:gd name="T48" fmla="*/ 84 w 141"/>
                <a:gd name="T49" fmla="*/ 11 h 299"/>
                <a:gd name="T50" fmla="*/ 101 w 141"/>
                <a:gd name="T51" fmla="*/ 3 h 299"/>
                <a:gd name="T52" fmla="*/ 119 w 141"/>
                <a:gd name="T53" fmla="*/ 0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1" h="299">
                  <a:moveTo>
                    <a:pt x="119" y="0"/>
                  </a:moveTo>
                  <a:lnTo>
                    <a:pt x="141" y="0"/>
                  </a:lnTo>
                  <a:lnTo>
                    <a:pt x="139" y="44"/>
                  </a:lnTo>
                  <a:lnTo>
                    <a:pt x="119" y="42"/>
                  </a:lnTo>
                  <a:lnTo>
                    <a:pt x="101" y="45"/>
                  </a:lnTo>
                  <a:lnTo>
                    <a:pt x="86" y="53"/>
                  </a:lnTo>
                  <a:lnTo>
                    <a:pt x="73" y="64"/>
                  </a:lnTo>
                  <a:lnTo>
                    <a:pt x="62" y="79"/>
                  </a:lnTo>
                  <a:lnTo>
                    <a:pt x="54" y="99"/>
                  </a:lnTo>
                  <a:lnTo>
                    <a:pt x="48" y="123"/>
                  </a:lnTo>
                  <a:lnTo>
                    <a:pt x="45" y="151"/>
                  </a:lnTo>
                  <a:lnTo>
                    <a:pt x="44" y="182"/>
                  </a:lnTo>
                  <a:lnTo>
                    <a:pt x="44" y="299"/>
                  </a:lnTo>
                  <a:lnTo>
                    <a:pt x="0" y="299"/>
                  </a:lnTo>
                  <a:lnTo>
                    <a:pt x="0" y="5"/>
                  </a:lnTo>
                  <a:lnTo>
                    <a:pt x="43" y="5"/>
                  </a:lnTo>
                  <a:lnTo>
                    <a:pt x="43" y="27"/>
                  </a:lnTo>
                  <a:lnTo>
                    <a:pt x="40" y="53"/>
                  </a:lnTo>
                  <a:lnTo>
                    <a:pt x="37" y="79"/>
                  </a:lnTo>
                  <a:lnTo>
                    <a:pt x="37" y="79"/>
                  </a:lnTo>
                  <a:lnTo>
                    <a:pt x="43" y="63"/>
                  </a:lnTo>
                  <a:lnTo>
                    <a:pt x="50" y="48"/>
                  </a:lnTo>
                  <a:lnTo>
                    <a:pt x="59" y="34"/>
                  </a:lnTo>
                  <a:lnTo>
                    <a:pt x="71" y="21"/>
                  </a:lnTo>
                  <a:lnTo>
                    <a:pt x="84" y="11"/>
                  </a:lnTo>
                  <a:lnTo>
                    <a:pt x="101" y="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B3DBC03-9BE5-866F-6785-87A56284F3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4" y="-197"/>
              <a:ext cx="94" cy="151"/>
            </a:xfrm>
            <a:custGeom>
              <a:avLst/>
              <a:gdLst>
                <a:gd name="T0" fmla="*/ 56 w 282"/>
                <a:gd name="T1" fmla="*/ 325 h 453"/>
                <a:gd name="T2" fmla="*/ 47 w 282"/>
                <a:gd name="T3" fmla="*/ 375 h 453"/>
                <a:gd name="T4" fmla="*/ 76 w 282"/>
                <a:gd name="T5" fmla="*/ 406 h 453"/>
                <a:gd name="T6" fmla="*/ 131 w 282"/>
                <a:gd name="T7" fmla="*/ 417 h 453"/>
                <a:gd name="T8" fmla="*/ 198 w 282"/>
                <a:gd name="T9" fmla="*/ 403 h 453"/>
                <a:gd name="T10" fmla="*/ 230 w 282"/>
                <a:gd name="T11" fmla="*/ 367 h 453"/>
                <a:gd name="T12" fmla="*/ 225 w 282"/>
                <a:gd name="T13" fmla="*/ 323 h 453"/>
                <a:gd name="T14" fmla="*/ 186 w 282"/>
                <a:gd name="T15" fmla="*/ 302 h 453"/>
                <a:gd name="T16" fmla="*/ 95 w 282"/>
                <a:gd name="T17" fmla="*/ 300 h 453"/>
                <a:gd name="T18" fmla="*/ 116 w 282"/>
                <a:gd name="T19" fmla="*/ 36 h 453"/>
                <a:gd name="T20" fmla="*/ 70 w 282"/>
                <a:gd name="T21" fmla="*/ 61 h 453"/>
                <a:gd name="T22" fmla="*/ 54 w 282"/>
                <a:gd name="T23" fmla="*/ 109 h 453"/>
                <a:gd name="T24" fmla="*/ 70 w 282"/>
                <a:gd name="T25" fmla="*/ 158 h 453"/>
                <a:gd name="T26" fmla="*/ 114 w 282"/>
                <a:gd name="T27" fmla="*/ 181 h 453"/>
                <a:gd name="T28" fmla="*/ 170 w 282"/>
                <a:gd name="T29" fmla="*/ 176 h 453"/>
                <a:gd name="T30" fmla="*/ 206 w 282"/>
                <a:gd name="T31" fmla="*/ 144 h 453"/>
                <a:gd name="T32" fmla="*/ 211 w 282"/>
                <a:gd name="T33" fmla="*/ 89 h 453"/>
                <a:gd name="T34" fmla="*/ 186 w 282"/>
                <a:gd name="T35" fmla="*/ 48 h 453"/>
                <a:gd name="T36" fmla="*/ 136 w 282"/>
                <a:gd name="T37" fmla="*/ 34 h 453"/>
                <a:gd name="T38" fmla="*/ 168 w 282"/>
                <a:gd name="T39" fmla="*/ 2 h 453"/>
                <a:gd name="T40" fmla="*/ 192 w 282"/>
                <a:gd name="T41" fmla="*/ 4 h 453"/>
                <a:gd name="T42" fmla="*/ 218 w 282"/>
                <a:gd name="T43" fmla="*/ 5 h 453"/>
                <a:gd name="T44" fmla="*/ 247 w 282"/>
                <a:gd name="T45" fmla="*/ 40 h 453"/>
                <a:gd name="T46" fmla="*/ 230 w 282"/>
                <a:gd name="T47" fmla="*/ 39 h 453"/>
                <a:gd name="T48" fmla="*/ 229 w 282"/>
                <a:gd name="T49" fmla="*/ 40 h 453"/>
                <a:gd name="T50" fmla="*/ 255 w 282"/>
                <a:gd name="T51" fmla="*/ 84 h 453"/>
                <a:gd name="T52" fmla="*/ 251 w 282"/>
                <a:gd name="T53" fmla="*/ 144 h 453"/>
                <a:gd name="T54" fmla="*/ 218 w 282"/>
                <a:gd name="T55" fmla="*/ 190 h 453"/>
                <a:gd name="T56" fmla="*/ 157 w 282"/>
                <a:gd name="T57" fmla="*/ 213 h 453"/>
                <a:gd name="T58" fmla="*/ 101 w 282"/>
                <a:gd name="T59" fmla="*/ 213 h 453"/>
                <a:gd name="T60" fmla="*/ 73 w 282"/>
                <a:gd name="T61" fmla="*/ 222 h 453"/>
                <a:gd name="T62" fmla="*/ 69 w 282"/>
                <a:gd name="T63" fmla="*/ 246 h 453"/>
                <a:gd name="T64" fmla="*/ 101 w 282"/>
                <a:gd name="T65" fmla="*/ 261 h 453"/>
                <a:gd name="T66" fmla="*/ 204 w 282"/>
                <a:gd name="T67" fmla="*/ 264 h 453"/>
                <a:gd name="T68" fmla="*/ 258 w 282"/>
                <a:gd name="T69" fmla="*/ 291 h 453"/>
                <a:gd name="T70" fmla="*/ 276 w 282"/>
                <a:gd name="T71" fmla="*/ 344 h 453"/>
                <a:gd name="T72" fmla="*/ 252 w 282"/>
                <a:gd name="T73" fmla="*/ 407 h 453"/>
                <a:gd name="T74" fmla="*/ 185 w 282"/>
                <a:gd name="T75" fmla="*/ 445 h 453"/>
                <a:gd name="T76" fmla="*/ 95 w 282"/>
                <a:gd name="T77" fmla="*/ 452 h 453"/>
                <a:gd name="T78" fmla="*/ 33 w 282"/>
                <a:gd name="T79" fmla="*/ 431 h 453"/>
                <a:gd name="T80" fmla="*/ 2 w 282"/>
                <a:gd name="T81" fmla="*/ 387 h 453"/>
                <a:gd name="T82" fmla="*/ 10 w 282"/>
                <a:gd name="T83" fmla="*/ 327 h 453"/>
                <a:gd name="T84" fmla="*/ 51 w 282"/>
                <a:gd name="T85" fmla="*/ 289 h 453"/>
                <a:gd name="T86" fmla="*/ 23 w 282"/>
                <a:gd name="T87" fmla="*/ 260 h 453"/>
                <a:gd name="T88" fmla="*/ 30 w 282"/>
                <a:gd name="T89" fmla="*/ 218 h 453"/>
                <a:gd name="T90" fmla="*/ 38 w 282"/>
                <a:gd name="T91" fmla="*/ 187 h 453"/>
                <a:gd name="T92" fmla="*/ 12 w 282"/>
                <a:gd name="T93" fmla="*/ 136 h 453"/>
                <a:gd name="T94" fmla="*/ 19 w 282"/>
                <a:gd name="T95" fmla="*/ 69 h 453"/>
                <a:gd name="T96" fmla="*/ 62 w 282"/>
                <a:gd name="T97" fmla="*/ 20 h 453"/>
                <a:gd name="T98" fmla="*/ 138 w 282"/>
                <a:gd name="T9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" h="453">
                  <a:moveTo>
                    <a:pt x="86" y="300"/>
                  </a:moveTo>
                  <a:lnTo>
                    <a:pt x="69" y="311"/>
                  </a:lnTo>
                  <a:lnTo>
                    <a:pt x="56" y="325"/>
                  </a:lnTo>
                  <a:lnTo>
                    <a:pt x="47" y="341"/>
                  </a:lnTo>
                  <a:lnTo>
                    <a:pt x="44" y="358"/>
                  </a:lnTo>
                  <a:lnTo>
                    <a:pt x="47" y="375"/>
                  </a:lnTo>
                  <a:lnTo>
                    <a:pt x="53" y="387"/>
                  </a:lnTo>
                  <a:lnTo>
                    <a:pt x="63" y="398"/>
                  </a:lnTo>
                  <a:lnTo>
                    <a:pt x="76" y="406"/>
                  </a:lnTo>
                  <a:lnTo>
                    <a:pt x="91" y="412"/>
                  </a:lnTo>
                  <a:lnTo>
                    <a:pt x="111" y="416"/>
                  </a:lnTo>
                  <a:lnTo>
                    <a:pt x="131" y="417"/>
                  </a:lnTo>
                  <a:lnTo>
                    <a:pt x="156" y="415"/>
                  </a:lnTo>
                  <a:lnTo>
                    <a:pt x="179" y="411"/>
                  </a:lnTo>
                  <a:lnTo>
                    <a:pt x="198" y="403"/>
                  </a:lnTo>
                  <a:lnTo>
                    <a:pt x="212" y="393"/>
                  </a:lnTo>
                  <a:lnTo>
                    <a:pt x="223" y="381"/>
                  </a:lnTo>
                  <a:lnTo>
                    <a:pt x="230" y="367"/>
                  </a:lnTo>
                  <a:lnTo>
                    <a:pt x="232" y="350"/>
                  </a:lnTo>
                  <a:lnTo>
                    <a:pt x="231" y="336"/>
                  </a:lnTo>
                  <a:lnTo>
                    <a:pt x="225" y="323"/>
                  </a:lnTo>
                  <a:lnTo>
                    <a:pt x="216" y="314"/>
                  </a:lnTo>
                  <a:lnTo>
                    <a:pt x="203" y="306"/>
                  </a:lnTo>
                  <a:lnTo>
                    <a:pt x="186" y="302"/>
                  </a:lnTo>
                  <a:lnTo>
                    <a:pt x="166" y="300"/>
                  </a:lnTo>
                  <a:lnTo>
                    <a:pt x="105" y="300"/>
                  </a:lnTo>
                  <a:lnTo>
                    <a:pt x="95" y="300"/>
                  </a:lnTo>
                  <a:lnTo>
                    <a:pt x="86" y="300"/>
                  </a:lnTo>
                  <a:close/>
                  <a:moveTo>
                    <a:pt x="136" y="34"/>
                  </a:moveTo>
                  <a:lnTo>
                    <a:pt x="116" y="36"/>
                  </a:lnTo>
                  <a:lnTo>
                    <a:pt x="97" y="41"/>
                  </a:lnTo>
                  <a:lnTo>
                    <a:pt x="82" y="50"/>
                  </a:lnTo>
                  <a:lnTo>
                    <a:pt x="70" y="61"/>
                  </a:lnTo>
                  <a:lnTo>
                    <a:pt x="61" y="75"/>
                  </a:lnTo>
                  <a:lnTo>
                    <a:pt x="56" y="91"/>
                  </a:lnTo>
                  <a:lnTo>
                    <a:pt x="54" y="109"/>
                  </a:lnTo>
                  <a:lnTo>
                    <a:pt x="56" y="128"/>
                  </a:lnTo>
                  <a:lnTo>
                    <a:pt x="61" y="144"/>
                  </a:lnTo>
                  <a:lnTo>
                    <a:pt x="70" y="158"/>
                  </a:lnTo>
                  <a:lnTo>
                    <a:pt x="81" y="168"/>
                  </a:lnTo>
                  <a:lnTo>
                    <a:pt x="95" y="176"/>
                  </a:lnTo>
                  <a:lnTo>
                    <a:pt x="114" y="181"/>
                  </a:lnTo>
                  <a:lnTo>
                    <a:pt x="134" y="182"/>
                  </a:lnTo>
                  <a:lnTo>
                    <a:pt x="153" y="181"/>
                  </a:lnTo>
                  <a:lnTo>
                    <a:pt x="170" y="176"/>
                  </a:lnTo>
                  <a:lnTo>
                    <a:pt x="185" y="168"/>
                  </a:lnTo>
                  <a:lnTo>
                    <a:pt x="197" y="158"/>
                  </a:lnTo>
                  <a:lnTo>
                    <a:pt x="206" y="144"/>
                  </a:lnTo>
                  <a:lnTo>
                    <a:pt x="211" y="128"/>
                  </a:lnTo>
                  <a:lnTo>
                    <a:pt x="213" y="109"/>
                  </a:lnTo>
                  <a:lnTo>
                    <a:pt x="211" y="89"/>
                  </a:lnTo>
                  <a:lnTo>
                    <a:pt x="206" y="73"/>
                  </a:lnTo>
                  <a:lnTo>
                    <a:pt x="198" y="59"/>
                  </a:lnTo>
                  <a:lnTo>
                    <a:pt x="186" y="48"/>
                  </a:lnTo>
                  <a:lnTo>
                    <a:pt x="172" y="41"/>
                  </a:lnTo>
                  <a:lnTo>
                    <a:pt x="155" y="36"/>
                  </a:lnTo>
                  <a:lnTo>
                    <a:pt x="136" y="34"/>
                  </a:lnTo>
                  <a:close/>
                  <a:moveTo>
                    <a:pt x="138" y="0"/>
                  </a:moveTo>
                  <a:lnTo>
                    <a:pt x="154" y="1"/>
                  </a:lnTo>
                  <a:lnTo>
                    <a:pt x="168" y="2"/>
                  </a:lnTo>
                  <a:lnTo>
                    <a:pt x="173" y="3"/>
                  </a:lnTo>
                  <a:lnTo>
                    <a:pt x="181" y="3"/>
                  </a:lnTo>
                  <a:lnTo>
                    <a:pt x="192" y="4"/>
                  </a:lnTo>
                  <a:lnTo>
                    <a:pt x="203" y="5"/>
                  </a:lnTo>
                  <a:lnTo>
                    <a:pt x="212" y="5"/>
                  </a:lnTo>
                  <a:lnTo>
                    <a:pt x="218" y="5"/>
                  </a:lnTo>
                  <a:lnTo>
                    <a:pt x="282" y="5"/>
                  </a:lnTo>
                  <a:lnTo>
                    <a:pt x="282" y="40"/>
                  </a:lnTo>
                  <a:lnTo>
                    <a:pt x="247" y="40"/>
                  </a:lnTo>
                  <a:lnTo>
                    <a:pt x="243" y="40"/>
                  </a:lnTo>
                  <a:lnTo>
                    <a:pt x="236" y="39"/>
                  </a:lnTo>
                  <a:lnTo>
                    <a:pt x="230" y="39"/>
                  </a:lnTo>
                  <a:lnTo>
                    <a:pt x="227" y="39"/>
                  </a:lnTo>
                  <a:lnTo>
                    <a:pt x="228" y="39"/>
                  </a:lnTo>
                  <a:lnTo>
                    <a:pt x="229" y="40"/>
                  </a:lnTo>
                  <a:lnTo>
                    <a:pt x="240" y="52"/>
                  </a:lnTo>
                  <a:lnTo>
                    <a:pt x="249" y="67"/>
                  </a:lnTo>
                  <a:lnTo>
                    <a:pt x="255" y="84"/>
                  </a:lnTo>
                  <a:lnTo>
                    <a:pt x="257" y="104"/>
                  </a:lnTo>
                  <a:lnTo>
                    <a:pt x="255" y="125"/>
                  </a:lnTo>
                  <a:lnTo>
                    <a:pt x="251" y="144"/>
                  </a:lnTo>
                  <a:lnTo>
                    <a:pt x="243" y="161"/>
                  </a:lnTo>
                  <a:lnTo>
                    <a:pt x="232" y="177"/>
                  </a:lnTo>
                  <a:lnTo>
                    <a:pt x="218" y="190"/>
                  </a:lnTo>
                  <a:lnTo>
                    <a:pt x="200" y="200"/>
                  </a:lnTo>
                  <a:lnTo>
                    <a:pt x="180" y="208"/>
                  </a:lnTo>
                  <a:lnTo>
                    <a:pt x="157" y="213"/>
                  </a:lnTo>
                  <a:lnTo>
                    <a:pt x="130" y="215"/>
                  </a:lnTo>
                  <a:lnTo>
                    <a:pt x="116" y="214"/>
                  </a:lnTo>
                  <a:lnTo>
                    <a:pt x="101" y="213"/>
                  </a:lnTo>
                  <a:lnTo>
                    <a:pt x="89" y="211"/>
                  </a:lnTo>
                  <a:lnTo>
                    <a:pt x="79" y="216"/>
                  </a:lnTo>
                  <a:lnTo>
                    <a:pt x="73" y="222"/>
                  </a:lnTo>
                  <a:lnTo>
                    <a:pt x="69" y="230"/>
                  </a:lnTo>
                  <a:lnTo>
                    <a:pt x="67" y="237"/>
                  </a:lnTo>
                  <a:lnTo>
                    <a:pt x="69" y="246"/>
                  </a:lnTo>
                  <a:lnTo>
                    <a:pt x="75" y="253"/>
                  </a:lnTo>
                  <a:lnTo>
                    <a:pt x="86" y="258"/>
                  </a:lnTo>
                  <a:lnTo>
                    <a:pt x="101" y="261"/>
                  </a:lnTo>
                  <a:lnTo>
                    <a:pt x="121" y="262"/>
                  </a:lnTo>
                  <a:lnTo>
                    <a:pt x="178" y="262"/>
                  </a:lnTo>
                  <a:lnTo>
                    <a:pt x="204" y="264"/>
                  </a:lnTo>
                  <a:lnTo>
                    <a:pt x="225" y="269"/>
                  </a:lnTo>
                  <a:lnTo>
                    <a:pt x="244" y="278"/>
                  </a:lnTo>
                  <a:lnTo>
                    <a:pt x="258" y="291"/>
                  </a:lnTo>
                  <a:lnTo>
                    <a:pt x="268" y="306"/>
                  </a:lnTo>
                  <a:lnTo>
                    <a:pt x="274" y="324"/>
                  </a:lnTo>
                  <a:lnTo>
                    <a:pt x="276" y="344"/>
                  </a:lnTo>
                  <a:lnTo>
                    <a:pt x="274" y="368"/>
                  </a:lnTo>
                  <a:lnTo>
                    <a:pt x="265" y="388"/>
                  </a:lnTo>
                  <a:lnTo>
                    <a:pt x="252" y="407"/>
                  </a:lnTo>
                  <a:lnTo>
                    <a:pt x="233" y="422"/>
                  </a:lnTo>
                  <a:lnTo>
                    <a:pt x="211" y="435"/>
                  </a:lnTo>
                  <a:lnTo>
                    <a:pt x="185" y="445"/>
                  </a:lnTo>
                  <a:lnTo>
                    <a:pt x="155" y="451"/>
                  </a:lnTo>
                  <a:lnTo>
                    <a:pt x="123" y="453"/>
                  </a:lnTo>
                  <a:lnTo>
                    <a:pt x="95" y="452"/>
                  </a:lnTo>
                  <a:lnTo>
                    <a:pt x="72" y="447"/>
                  </a:lnTo>
                  <a:lnTo>
                    <a:pt x="51" y="441"/>
                  </a:lnTo>
                  <a:lnTo>
                    <a:pt x="33" y="431"/>
                  </a:lnTo>
                  <a:lnTo>
                    <a:pt x="19" y="419"/>
                  </a:lnTo>
                  <a:lnTo>
                    <a:pt x="9" y="404"/>
                  </a:lnTo>
                  <a:lnTo>
                    <a:pt x="2" y="387"/>
                  </a:lnTo>
                  <a:lnTo>
                    <a:pt x="0" y="367"/>
                  </a:lnTo>
                  <a:lnTo>
                    <a:pt x="3" y="345"/>
                  </a:lnTo>
                  <a:lnTo>
                    <a:pt x="10" y="327"/>
                  </a:lnTo>
                  <a:lnTo>
                    <a:pt x="21" y="311"/>
                  </a:lnTo>
                  <a:lnTo>
                    <a:pt x="35" y="299"/>
                  </a:lnTo>
                  <a:lnTo>
                    <a:pt x="51" y="289"/>
                  </a:lnTo>
                  <a:lnTo>
                    <a:pt x="39" y="281"/>
                  </a:lnTo>
                  <a:lnTo>
                    <a:pt x="29" y="271"/>
                  </a:lnTo>
                  <a:lnTo>
                    <a:pt x="23" y="260"/>
                  </a:lnTo>
                  <a:lnTo>
                    <a:pt x="21" y="246"/>
                  </a:lnTo>
                  <a:lnTo>
                    <a:pt x="24" y="232"/>
                  </a:lnTo>
                  <a:lnTo>
                    <a:pt x="30" y="218"/>
                  </a:lnTo>
                  <a:lnTo>
                    <a:pt x="40" y="207"/>
                  </a:lnTo>
                  <a:lnTo>
                    <a:pt x="54" y="199"/>
                  </a:lnTo>
                  <a:lnTo>
                    <a:pt x="38" y="187"/>
                  </a:lnTo>
                  <a:lnTo>
                    <a:pt x="26" y="172"/>
                  </a:lnTo>
                  <a:lnTo>
                    <a:pt x="17" y="155"/>
                  </a:lnTo>
                  <a:lnTo>
                    <a:pt x="12" y="136"/>
                  </a:lnTo>
                  <a:lnTo>
                    <a:pt x="10" y="114"/>
                  </a:lnTo>
                  <a:lnTo>
                    <a:pt x="12" y="90"/>
                  </a:lnTo>
                  <a:lnTo>
                    <a:pt x="19" y="69"/>
                  </a:lnTo>
                  <a:lnTo>
                    <a:pt x="30" y="50"/>
                  </a:lnTo>
                  <a:lnTo>
                    <a:pt x="44" y="34"/>
                  </a:lnTo>
                  <a:lnTo>
                    <a:pt x="62" y="20"/>
                  </a:lnTo>
                  <a:lnTo>
                    <a:pt x="84" y="9"/>
                  </a:lnTo>
                  <a:lnTo>
                    <a:pt x="110" y="2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4CB488D-89A1-9496-B5EA-6DDDCE7C6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2" y="-197"/>
              <a:ext cx="90" cy="101"/>
            </a:xfrm>
            <a:custGeom>
              <a:avLst/>
              <a:gdLst>
                <a:gd name="T0" fmla="*/ 121 w 270"/>
                <a:gd name="T1" fmla="*/ 38 h 304"/>
                <a:gd name="T2" fmla="*/ 93 w 270"/>
                <a:gd name="T3" fmla="*/ 48 h 304"/>
                <a:gd name="T4" fmla="*/ 68 w 270"/>
                <a:gd name="T5" fmla="*/ 70 h 304"/>
                <a:gd name="T6" fmla="*/ 52 w 270"/>
                <a:gd name="T7" fmla="*/ 104 h 304"/>
                <a:gd name="T8" fmla="*/ 46 w 270"/>
                <a:gd name="T9" fmla="*/ 150 h 304"/>
                <a:gd name="T10" fmla="*/ 52 w 270"/>
                <a:gd name="T11" fmla="*/ 200 h 304"/>
                <a:gd name="T12" fmla="*/ 69 w 270"/>
                <a:gd name="T13" fmla="*/ 236 h 304"/>
                <a:gd name="T14" fmla="*/ 98 w 270"/>
                <a:gd name="T15" fmla="*/ 259 h 304"/>
                <a:gd name="T16" fmla="*/ 136 w 270"/>
                <a:gd name="T17" fmla="*/ 266 h 304"/>
                <a:gd name="T18" fmla="*/ 166 w 270"/>
                <a:gd name="T19" fmla="*/ 261 h 304"/>
                <a:gd name="T20" fmla="*/ 192 w 270"/>
                <a:gd name="T21" fmla="*/ 244 h 304"/>
                <a:gd name="T22" fmla="*/ 211 w 270"/>
                <a:gd name="T23" fmla="*/ 216 h 304"/>
                <a:gd name="T24" fmla="*/ 222 w 270"/>
                <a:gd name="T25" fmla="*/ 176 h 304"/>
                <a:gd name="T26" fmla="*/ 223 w 270"/>
                <a:gd name="T27" fmla="*/ 125 h 304"/>
                <a:gd name="T28" fmla="*/ 212 w 270"/>
                <a:gd name="T29" fmla="*/ 83 h 304"/>
                <a:gd name="T30" fmla="*/ 190 w 270"/>
                <a:gd name="T31" fmla="*/ 54 h 304"/>
                <a:gd name="T32" fmla="*/ 157 w 270"/>
                <a:gd name="T33" fmla="*/ 38 h 304"/>
                <a:gd name="T34" fmla="*/ 140 w 270"/>
                <a:gd name="T35" fmla="*/ 0 h 304"/>
                <a:gd name="T36" fmla="*/ 181 w 270"/>
                <a:gd name="T37" fmla="*/ 5 h 304"/>
                <a:gd name="T38" fmla="*/ 217 w 270"/>
                <a:gd name="T39" fmla="*/ 21 h 304"/>
                <a:gd name="T40" fmla="*/ 245 w 270"/>
                <a:gd name="T41" fmla="*/ 49 h 304"/>
                <a:gd name="T42" fmla="*/ 263 w 270"/>
                <a:gd name="T43" fmla="*/ 90 h 304"/>
                <a:gd name="T44" fmla="*/ 270 w 270"/>
                <a:gd name="T45" fmla="*/ 147 h 304"/>
                <a:gd name="T46" fmla="*/ 262 w 270"/>
                <a:gd name="T47" fmla="*/ 202 h 304"/>
                <a:gd name="T48" fmla="*/ 240 w 270"/>
                <a:gd name="T49" fmla="*/ 248 h 304"/>
                <a:gd name="T50" fmla="*/ 205 w 270"/>
                <a:gd name="T51" fmla="*/ 283 h 304"/>
                <a:gd name="T52" fmla="*/ 157 w 270"/>
                <a:gd name="T53" fmla="*/ 301 h 304"/>
                <a:gd name="T54" fmla="*/ 105 w 270"/>
                <a:gd name="T55" fmla="*/ 302 h 304"/>
                <a:gd name="T56" fmla="*/ 61 w 270"/>
                <a:gd name="T57" fmla="*/ 288 h 304"/>
                <a:gd name="T58" fmla="*/ 28 w 270"/>
                <a:gd name="T59" fmla="*/ 259 h 304"/>
                <a:gd name="T60" fmla="*/ 7 w 270"/>
                <a:gd name="T61" fmla="*/ 214 h 304"/>
                <a:gd name="T62" fmla="*/ 0 w 270"/>
                <a:gd name="T63" fmla="*/ 154 h 304"/>
                <a:gd name="T64" fmla="*/ 8 w 270"/>
                <a:gd name="T65" fmla="*/ 100 h 304"/>
                <a:gd name="T66" fmla="*/ 29 w 270"/>
                <a:gd name="T67" fmla="*/ 55 h 304"/>
                <a:gd name="T68" fmla="*/ 64 w 270"/>
                <a:gd name="T69" fmla="*/ 21 h 304"/>
                <a:gd name="T70" fmla="*/ 113 w 270"/>
                <a:gd name="T71" fmla="*/ 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70" h="304">
                  <a:moveTo>
                    <a:pt x="136" y="36"/>
                  </a:moveTo>
                  <a:lnTo>
                    <a:pt x="121" y="38"/>
                  </a:lnTo>
                  <a:lnTo>
                    <a:pt x="107" y="42"/>
                  </a:lnTo>
                  <a:lnTo>
                    <a:pt x="93" y="48"/>
                  </a:lnTo>
                  <a:lnTo>
                    <a:pt x="79" y="58"/>
                  </a:lnTo>
                  <a:lnTo>
                    <a:pt x="68" y="70"/>
                  </a:lnTo>
                  <a:lnTo>
                    <a:pt x="59" y="85"/>
                  </a:lnTo>
                  <a:lnTo>
                    <a:pt x="52" y="104"/>
                  </a:lnTo>
                  <a:lnTo>
                    <a:pt x="48" y="126"/>
                  </a:lnTo>
                  <a:lnTo>
                    <a:pt x="46" y="150"/>
                  </a:lnTo>
                  <a:lnTo>
                    <a:pt x="47" y="177"/>
                  </a:lnTo>
                  <a:lnTo>
                    <a:pt x="52" y="200"/>
                  </a:lnTo>
                  <a:lnTo>
                    <a:pt x="59" y="220"/>
                  </a:lnTo>
                  <a:lnTo>
                    <a:pt x="69" y="236"/>
                  </a:lnTo>
                  <a:lnTo>
                    <a:pt x="82" y="249"/>
                  </a:lnTo>
                  <a:lnTo>
                    <a:pt x="98" y="259"/>
                  </a:lnTo>
                  <a:lnTo>
                    <a:pt x="116" y="264"/>
                  </a:lnTo>
                  <a:lnTo>
                    <a:pt x="136" y="266"/>
                  </a:lnTo>
                  <a:lnTo>
                    <a:pt x="151" y="265"/>
                  </a:lnTo>
                  <a:lnTo>
                    <a:pt x="166" y="261"/>
                  </a:lnTo>
                  <a:lnTo>
                    <a:pt x="179" y="254"/>
                  </a:lnTo>
                  <a:lnTo>
                    <a:pt x="192" y="244"/>
                  </a:lnTo>
                  <a:lnTo>
                    <a:pt x="203" y="232"/>
                  </a:lnTo>
                  <a:lnTo>
                    <a:pt x="211" y="216"/>
                  </a:lnTo>
                  <a:lnTo>
                    <a:pt x="218" y="197"/>
                  </a:lnTo>
                  <a:lnTo>
                    <a:pt x="222" y="176"/>
                  </a:lnTo>
                  <a:lnTo>
                    <a:pt x="224" y="150"/>
                  </a:lnTo>
                  <a:lnTo>
                    <a:pt x="223" y="125"/>
                  </a:lnTo>
                  <a:lnTo>
                    <a:pt x="218" y="102"/>
                  </a:lnTo>
                  <a:lnTo>
                    <a:pt x="212" y="83"/>
                  </a:lnTo>
                  <a:lnTo>
                    <a:pt x="202" y="66"/>
                  </a:lnTo>
                  <a:lnTo>
                    <a:pt x="190" y="54"/>
                  </a:lnTo>
                  <a:lnTo>
                    <a:pt x="175" y="44"/>
                  </a:lnTo>
                  <a:lnTo>
                    <a:pt x="157" y="38"/>
                  </a:lnTo>
                  <a:lnTo>
                    <a:pt x="136" y="36"/>
                  </a:lnTo>
                  <a:close/>
                  <a:moveTo>
                    <a:pt x="140" y="0"/>
                  </a:moveTo>
                  <a:lnTo>
                    <a:pt x="161" y="1"/>
                  </a:lnTo>
                  <a:lnTo>
                    <a:pt x="181" y="5"/>
                  </a:lnTo>
                  <a:lnTo>
                    <a:pt x="200" y="11"/>
                  </a:lnTo>
                  <a:lnTo>
                    <a:pt x="217" y="21"/>
                  </a:lnTo>
                  <a:lnTo>
                    <a:pt x="232" y="33"/>
                  </a:lnTo>
                  <a:lnTo>
                    <a:pt x="245" y="49"/>
                  </a:lnTo>
                  <a:lnTo>
                    <a:pt x="255" y="68"/>
                  </a:lnTo>
                  <a:lnTo>
                    <a:pt x="263" y="90"/>
                  </a:lnTo>
                  <a:lnTo>
                    <a:pt x="268" y="117"/>
                  </a:lnTo>
                  <a:lnTo>
                    <a:pt x="270" y="147"/>
                  </a:lnTo>
                  <a:lnTo>
                    <a:pt x="268" y="176"/>
                  </a:lnTo>
                  <a:lnTo>
                    <a:pt x="262" y="202"/>
                  </a:lnTo>
                  <a:lnTo>
                    <a:pt x="253" y="227"/>
                  </a:lnTo>
                  <a:lnTo>
                    <a:pt x="240" y="248"/>
                  </a:lnTo>
                  <a:lnTo>
                    <a:pt x="224" y="267"/>
                  </a:lnTo>
                  <a:lnTo>
                    <a:pt x="205" y="283"/>
                  </a:lnTo>
                  <a:lnTo>
                    <a:pt x="182" y="294"/>
                  </a:lnTo>
                  <a:lnTo>
                    <a:pt x="157" y="301"/>
                  </a:lnTo>
                  <a:lnTo>
                    <a:pt x="130" y="304"/>
                  </a:lnTo>
                  <a:lnTo>
                    <a:pt x="105" y="302"/>
                  </a:lnTo>
                  <a:lnTo>
                    <a:pt x="81" y="297"/>
                  </a:lnTo>
                  <a:lnTo>
                    <a:pt x="61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6" y="238"/>
                  </a:lnTo>
                  <a:lnTo>
                    <a:pt x="7" y="214"/>
                  </a:lnTo>
                  <a:lnTo>
                    <a:pt x="2" y="186"/>
                  </a:lnTo>
                  <a:lnTo>
                    <a:pt x="0" y="154"/>
                  </a:lnTo>
                  <a:lnTo>
                    <a:pt x="2" y="127"/>
                  </a:lnTo>
                  <a:lnTo>
                    <a:pt x="8" y="100"/>
                  </a:lnTo>
                  <a:lnTo>
                    <a:pt x="17" y="76"/>
                  </a:lnTo>
                  <a:lnTo>
                    <a:pt x="29" y="55"/>
                  </a:lnTo>
                  <a:lnTo>
                    <a:pt x="45" y="36"/>
                  </a:lnTo>
                  <a:lnTo>
                    <a:pt x="64" y="21"/>
                  </a:lnTo>
                  <a:lnTo>
                    <a:pt x="87" y="10"/>
                  </a:lnTo>
                  <a:lnTo>
                    <a:pt x="113" y="3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2B6D05-26D1-7D26-324D-082520DB6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5" y="-198"/>
              <a:ext cx="78" cy="100"/>
            </a:xfrm>
            <a:custGeom>
              <a:avLst/>
              <a:gdLst>
                <a:gd name="T0" fmla="*/ 146 w 233"/>
                <a:gd name="T1" fmla="*/ 0 h 300"/>
                <a:gd name="T2" fmla="*/ 166 w 233"/>
                <a:gd name="T3" fmla="*/ 2 h 300"/>
                <a:gd name="T4" fmla="*/ 184 w 233"/>
                <a:gd name="T5" fmla="*/ 6 h 300"/>
                <a:gd name="T6" fmla="*/ 198 w 233"/>
                <a:gd name="T7" fmla="*/ 13 h 300"/>
                <a:gd name="T8" fmla="*/ 210 w 233"/>
                <a:gd name="T9" fmla="*/ 23 h 300"/>
                <a:gd name="T10" fmla="*/ 219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3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6 w 233"/>
                <a:gd name="T29" fmla="*/ 75 h 300"/>
                <a:gd name="T30" fmla="*/ 181 w 233"/>
                <a:gd name="T31" fmla="*/ 61 h 300"/>
                <a:gd name="T32" fmla="*/ 174 w 233"/>
                <a:gd name="T33" fmla="*/ 51 h 300"/>
                <a:gd name="T34" fmla="*/ 164 w 233"/>
                <a:gd name="T35" fmla="*/ 43 h 300"/>
                <a:gd name="T36" fmla="*/ 151 w 233"/>
                <a:gd name="T37" fmla="*/ 38 h 300"/>
                <a:gd name="T38" fmla="*/ 135 w 233"/>
                <a:gd name="T39" fmla="*/ 37 h 300"/>
                <a:gd name="T40" fmla="*/ 116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60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4 w 233"/>
                <a:gd name="T55" fmla="*/ 159 h 300"/>
                <a:gd name="T56" fmla="*/ 44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3 w 233"/>
                <a:gd name="T65" fmla="*/ 28 h 300"/>
                <a:gd name="T66" fmla="*/ 41 w 233"/>
                <a:gd name="T67" fmla="*/ 51 h 300"/>
                <a:gd name="T68" fmla="*/ 39 w 233"/>
                <a:gd name="T69" fmla="*/ 71 h 300"/>
                <a:gd name="T70" fmla="*/ 40 w 233"/>
                <a:gd name="T71" fmla="*/ 72 h 300"/>
                <a:gd name="T72" fmla="*/ 50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6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6" y="0"/>
                  </a:moveTo>
                  <a:lnTo>
                    <a:pt x="166" y="2"/>
                  </a:lnTo>
                  <a:lnTo>
                    <a:pt x="184" y="6"/>
                  </a:lnTo>
                  <a:lnTo>
                    <a:pt x="198" y="13"/>
                  </a:lnTo>
                  <a:lnTo>
                    <a:pt x="210" y="23"/>
                  </a:lnTo>
                  <a:lnTo>
                    <a:pt x="219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3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6" y="75"/>
                  </a:lnTo>
                  <a:lnTo>
                    <a:pt x="181" y="61"/>
                  </a:lnTo>
                  <a:lnTo>
                    <a:pt x="174" y="51"/>
                  </a:lnTo>
                  <a:lnTo>
                    <a:pt x="164" y="43"/>
                  </a:lnTo>
                  <a:lnTo>
                    <a:pt x="151" y="38"/>
                  </a:lnTo>
                  <a:lnTo>
                    <a:pt x="135" y="37"/>
                  </a:lnTo>
                  <a:lnTo>
                    <a:pt x="116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60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4" y="159"/>
                  </a:lnTo>
                  <a:lnTo>
                    <a:pt x="44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3" y="28"/>
                  </a:lnTo>
                  <a:lnTo>
                    <a:pt x="41" y="51"/>
                  </a:lnTo>
                  <a:lnTo>
                    <a:pt x="39" y="71"/>
                  </a:lnTo>
                  <a:lnTo>
                    <a:pt x="40" y="72"/>
                  </a:lnTo>
                  <a:lnTo>
                    <a:pt x="50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7998B92-58EA-387E-5784-4DDD979F4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8" y="-198"/>
              <a:ext cx="77" cy="100"/>
            </a:xfrm>
            <a:custGeom>
              <a:avLst/>
              <a:gdLst>
                <a:gd name="T0" fmla="*/ 145 w 233"/>
                <a:gd name="T1" fmla="*/ 0 h 300"/>
                <a:gd name="T2" fmla="*/ 166 w 233"/>
                <a:gd name="T3" fmla="*/ 2 h 300"/>
                <a:gd name="T4" fmla="*/ 183 w 233"/>
                <a:gd name="T5" fmla="*/ 6 h 300"/>
                <a:gd name="T6" fmla="*/ 198 w 233"/>
                <a:gd name="T7" fmla="*/ 13 h 300"/>
                <a:gd name="T8" fmla="*/ 209 w 233"/>
                <a:gd name="T9" fmla="*/ 23 h 300"/>
                <a:gd name="T10" fmla="*/ 218 w 233"/>
                <a:gd name="T11" fmla="*/ 34 h 300"/>
                <a:gd name="T12" fmla="*/ 225 w 233"/>
                <a:gd name="T13" fmla="*/ 47 h 300"/>
                <a:gd name="T14" fmla="*/ 230 w 233"/>
                <a:gd name="T15" fmla="*/ 62 h 300"/>
                <a:gd name="T16" fmla="*/ 232 w 233"/>
                <a:gd name="T17" fmla="*/ 78 h 300"/>
                <a:gd name="T18" fmla="*/ 233 w 233"/>
                <a:gd name="T19" fmla="*/ 95 h 300"/>
                <a:gd name="T20" fmla="*/ 233 w 233"/>
                <a:gd name="T21" fmla="*/ 300 h 300"/>
                <a:gd name="T22" fmla="*/ 189 w 233"/>
                <a:gd name="T23" fmla="*/ 300 h 300"/>
                <a:gd name="T24" fmla="*/ 189 w 233"/>
                <a:gd name="T25" fmla="*/ 110 h 300"/>
                <a:gd name="T26" fmla="*/ 188 w 233"/>
                <a:gd name="T27" fmla="*/ 91 h 300"/>
                <a:gd name="T28" fmla="*/ 185 w 233"/>
                <a:gd name="T29" fmla="*/ 75 h 300"/>
                <a:gd name="T30" fmla="*/ 181 w 233"/>
                <a:gd name="T31" fmla="*/ 61 h 300"/>
                <a:gd name="T32" fmla="*/ 173 w 233"/>
                <a:gd name="T33" fmla="*/ 51 h 300"/>
                <a:gd name="T34" fmla="*/ 163 w 233"/>
                <a:gd name="T35" fmla="*/ 43 h 300"/>
                <a:gd name="T36" fmla="*/ 150 w 233"/>
                <a:gd name="T37" fmla="*/ 38 h 300"/>
                <a:gd name="T38" fmla="*/ 134 w 233"/>
                <a:gd name="T39" fmla="*/ 37 h 300"/>
                <a:gd name="T40" fmla="*/ 115 w 233"/>
                <a:gd name="T41" fmla="*/ 39 h 300"/>
                <a:gd name="T42" fmla="*/ 98 w 233"/>
                <a:gd name="T43" fmla="*/ 46 h 300"/>
                <a:gd name="T44" fmla="*/ 83 w 233"/>
                <a:gd name="T45" fmla="*/ 57 h 300"/>
                <a:gd name="T46" fmla="*/ 70 w 233"/>
                <a:gd name="T47" fmla="*/ 71 h 300"/>
                <a:gd name="T48" fmla="*/ 59 w 233"/>
                <a:gd name="T49" fmla="*/ 89 h 300"/>
                <a:gd name="T50" fmla="*/ 51 w 233"/>
                <a:gd name="T51" fmla="*/ 111 h 300"/>
                <a:gd name="T52" fmla="*/ 46 w 233"/>
                <a:gd name="T53" fmla="*/ 134 h 300"/>
                <a:gd name="T54" fmla="*/ 45 w 233"/>
                <a:gd name="T55" fmla="*/ 159 h 300"/>
                <a:gd name="T56" fmla="*/ 45 w 233"/>
                <a:gd name="T57" fmla="*/ 300 h 300"/>
                <a:gd name="T58" fmla="*/ 0 w 233"/>
                <a:gd name="T59" fmla="*/ 300 h 300"/>
                <a:gd name="T60" fmla="*/ 0 w 233"/>
                <a:gd name="T61" fmla="*/ 6 h 300"/>
                <a:gd name="T62" fmla="*/ 44 w 233"/>
                <a:gd name="T63" fmla="*/ 6 h 300"/>
                <a:gd name="T64" fmla="*/ 44 w 233"/>
                <a:gd name="T65" fmla="*/ 28 h 300"/>
                <a:gd name="T66" fmla="*/ 42 w 233"/>
                <a:gd name="T67" fmla="*/ 51 h 300"/>
                <a:gd name="T68" fmla="*/ 39 w 233"/>
                <a:gd name="T69" fmla="*/ 71 h 300"/>
                <a:gd name="T70" fmla="*/ 41 w 233"/>
                <a:gd name="T71" fmla="*/ 72 h 300"/>
                <a:gd name="T72" fmla="*/ 51 w 233"/>
                <a:gd name="T73" fmla="*/ 52 h 300"/>
                <a:gd name="T74" fmla="*/ 64 w 233"/>
                <a:gd name="T75" fmla="*/ 34 h 300"/>
                <a:gd name="T76" fmla="*/ 80 w 233"/>
                <a:gd name="T77" fmla="*/ 20 h 300"/>
                <a:gd name="T78" fmla="*/ 99 w 233"/>
                <a:gd name="T79" fmla="*/ 9 h 300"/>
                <a:gd name="T80" fmla="*/ 121 w 233"/>
                <a:gd name="T81" fmla="*/ 3 h 300"/>
                <a:gd name="T82" fmla="*/ 145 w 233"/>
                <a:gd name="T8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3" h="300">
                  <a:moveTo>
                    <a:pt x="145" y="0"/>
                  </a:moveTo>
                  <a:lnTo>
                    <a:pt x="166" y="2"/>
                  </a:lnTo>
                  <a:lnTo>
                    <a:pt x="183" y="6"/>
                  </a:lnTo>
                  <a:lnTo>
                    <a:pt x="198" y="13"/>
                  </a:lnTo>
                  <a:lnTo>
                    <a:pt x="209" y="23"/>
                  </a:lnTo>
                  <a:lnTo>
                    <a:pt x="218" y="34"/>
                  </a:lnTo>
                  <a:lnTo>
                    <a:pt x="225" y="47"/>
                  </a:lnTo>
                  <a:lnTo>
                    <a:pt x="230" y="62"/>
                  </a:lnTo>
                  <a:lnTo>
                    <a:pt x="232" y="78"/>
                  </a:lnTo>
                  <a:lnTo>
                    <a:pt x="233" y="95"/>
                  </a:lnTo>
                  <a:lnTo>
                    <a:pt x="233" y="300"/>
                  </a:lnTo>
                  <a:lnTo>
                    <a:pt x="189" y="300"/>
                  </a:lnTo>
                  <a:lnTo>
                    <a:pt x="189" y="110"/>
                  </a:lnTo>
                  <a:lnTo>
                    <a:pt x="188" y="91"/>
                  </a:lnTo>
                  <a:lnTo>
                    <a:pt x="185" y="75"/>
                  </a:lnTo>
                  <a:lnTo>
                    <a:pt x="181" y="61"/>
                  </a:lnTo>
                  <a:lnTo>
                    <a:pt x="173" y="51"/>
                  </a:lnTo>
                  <a:lnTo>
                    <a:pt x="163" y="43"/>
                  </a:lnTo>
                  <a:lnTo>
                    <a:pt x="150" y="38"/>
                  </a:lnTo>
                  <a:lnTo>
                    <a:pt x="134" y="37"/>
                  </a:lnTo>
                  <a:lnTo>
                    <a:pt x="115" y="39"/>
                  </a:lnTo>
                  <a:lnTo>
                    <a:pt x="98" y="46"/>
                  </a:lnTo>
                  <a:lnTo>
                    <a:pt x="83" y="57"/>
                  </a:lnTo>
                  <a:lnTo>
                    <a:pt x="70" y="71"/>
                  </a:lnTo>
                  <a:lnTo>
                    <a:pt x="59" y="89"/>
                  </a:lnTo>
                  <a:lnTo>
                    <a:pt x="51" y="111"/>
                  </a:lnTo>
                  <a:lnTo>
                    <a:pt x="46" y="134"/>
                  </a:lnTo>
                  <a:lnTo>
                    <a:pt x="45" y="159"/>
                  </a:lnTo>
                  <a:lnTo>
                    <a:pt x="45" y="300"/>
                  </a:lnTo>
                  <a:lnTo>
                    <a:pt x="0" y="300"/>
                  </a:lnTo>
                  <a:lnTo>
                    <a:pt x="0" y="6"/>
                  </a:lnTo>
                  <a:lnTo>
                    <a:pt x="44" y="6"/>
                  </a:lnTo>
                  <a:lnTo>
                    <a:pt x="44" y="28"/>
                  </a:lnTo>
                  <a:lnTo>
                    <a:pt x="42" y="51"/>
                  </a:lnTo>
                  <a:lnTo>
                    <a:pt x="39" y="71"/>
                  </a:lnTo>
                  <a:lnTo>
                    <a:pt x="41" y="72"/>
                  </a:lnTo>
                  <a:lnTo>
                    <a:pt x="51" y="52"/>
                  </a:lnTo>
                  <a:lnTo>
                    <a:pt x="64" y="34"/>
                  </a:lnTo>
                  <a:lnTo>
                    <a:pt x="80" y="20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56C46F5-2C31-BDC3-35E1-7087BBFFED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9" y="-197"/>
              <a:ext cx="81" cy="101"/>
            </a:xfrm>
            <a:custGeom>
              <a:avLst/>
              <a:gdLst>
                <a:gd name="T0" fmla="*/ 127 w 243"/>
                <a:gd name="T1" fmla="*/ 34 h 304"/>
                <a:gd name="T2" fmla="*/ 107 w 243"/>
                <a:gd name="T3" fmla="*/ 36 h 304"/>
                <a:gd name="T4" fmla="*/ 90 w 243"/>
                <a:gd name="T5" fmla="*/ 43 h 304"/>
                <a:gd name="T6" fmla="*/ 75 w 243"/>
                <a:gd name="T7" fmla="*/ 54 h 304"/>
                <a:gd name="T8" fmla="*/ 63 w 243"/>
                <a:gd name="T9" fmla="*/ 69 h 304"/>
                <a:gd name="T10" fmla="*/ 54 w 243"/>
                <a:gd name="T11" fmla="*/ 88 h 304"/>
                <a:gd name="T12" fmla="*/ 49 w 243"/>
                <a:gd name="T13" fmla="*/ 110 h 304"/>
                <a:gd name="T14" fmla="*/ 197 w 243"/>
                <a:gd name="T15" fmla="*/ 110 h 304"/>
                <a:gd name="T16" fmla="*/ 196 w 243"/>
                <a:gd name="T17" fmla="*/ 91 h 304"/>
                <a:gd name="T18" fmla="*/ 191 w 243"/>
                <a:gd name="T19" fmla="*/ 75 h 304"/>
                <a:gd name="T20" fmla="*/ 184 w 243"/>
                <a:gd name="T21" fmla="*/ 61 h 304"/>
                <a:gd name="T22" fmla="*/ 173 w 243"/>
                <a:gd name="T23" fmla="*/ 49 h 304"/>
                <a:gd name="T24" fmla="*/ 160 w 243"/>
                <a:gd name="T25" fmla="*/ 41 h 304"/>
                <a:gd name="T26" fmla="*/ 145 w 243"/>
                <a:gd name="T27" fmla="*/ 35 h 304"/>
                <a:gd name="T28" fmla="*/ 127 w 243"/>
                <a:gd name="T29" fmla="*/ 34 h 304"/>
                <a:gd name="T30" fmla="*/ 129 w 243"/>
                <a:gd name="T31" fmla="*/ 0 h 304"/>
                <a:gd name="T32" fmla="*/ 154 w 243"/>
                <a:gd name="T33" fmla="*/ 2 h 304"/>
                <a:gd name="T34" fmla="*/ 176 w 243"/>
                <a:gd name="T35" fmla="*/ 8 h 304"/>
                <a:gd name="T36" fmla="*/ 194 w 243"/>
                <a:gd name="T37" fmla="*/ 17 h 304"/>
                <a:gd name="T38" fmla="*/ 210 w 243"/>
                <a:gd name="T39" fmla="*/ 29 h 304"/>
                <a:gd name="T40" fmla="*/ 222 w 243"/>
                <a:gd name="T41" fmla="*/ 44 h 304"/>
                <a:gd name="T42" fmla="*/ 231 w 243"/>
                <a:gd name="T43" fmla="*/ 61 h 304"/>
                <a:gd name="T44" fmla="*/ 238 w 243"/>
                <a:gd name="T45" fmla="*/ 79 h 304"/>
                <a:gd name="T46" fmla="*/ 242 w 243"/>
                <a:gd name="T47" fmla="*/ 99 h 304"/>
                <a:gd name="T48" fmla="*/ 243 w 243"/>
                <a:gd name="T49" fmla="*/ 122 h 304"/>
                <a:gd name="T50" fmla="*/ 243 w 243"/>
                <a:gd name="T51" fmla="*/ 131 h 304"/>
                <a:gd name="T52" fmla="*/ 242 w 243"/>
                <a:gd name="T53" fmla="*/ 143 h 304"/>
                <a:gd name="T54" fmla="*/ 47 w 243"/>
                <a:gd name="T55" fmla="*/ 143 h 304"/>
                <a:gd name="T56" fmla="*/ 47 w 243"/>
                <a:gd name="T57" fmla="*/ 171 h 304"/>
                <a:gd name="T58" fmla="*/ 50 w 243"/>
                <a:gd name="T59" fmla="*/ 194 h 304"/>
                <a:gd name="T60" fmla="*/ 56 w 243"/>
                <a:gd name="T61" fmla="*/ 214 h 304"/>
                <a:gd name="T62" fmla="*/ 64 w 243"/>
                <a:gd name="T63" fmla="*/ 231 h 304"/>
                <a:gd name="T64" fmla="*/ 75 w 243"/>
                <a:gd name="T65" fmla="*/ 244 h 304"/>
                <a:gd name="T66" fmla="*/ 89 w 243"/>
                <a:gd name="T67" fmla="*/ 255 h 304"/>
                <a:gd name="T68" fmla="*/ 105 w 243"/>
                <a:gd name="T69" fmla="*/ 262 h 304"/>
                <a:gd name="T70" fmla="*/ 123 w 243"/>
                <a:gd name="T71" fmla="*/ 266 h 304"/>
                <a:gd name="T72" fmla="*/ 144 w 243"/>
                <a:gd name="T73" fmla="*/ 267 h 304"/>
                <a:gd name="T74" fmla="*/ 167 w 243"/>
                <a:gd name="T75" fmla="*/ 266 h 304"/>
                <a:gd name="T76" fmla="*/ 189 w 243"/>
                <a:gd name="T77" fmla="*/ 262 h 304"/>
                <a:gd name="T78" fmla="*/ 210 w 243"/>
                <a:gd name="T79" fmla="*/ 256 h 304"/>
                <a:gd name="T80" fmla="*/ 228 w 243"/>
                <a:gd name="T81" fmla="*/ 249 h 304"/>
                <a:gd name="T82" fmla="*/ 232 w 243"/>
                <a:gd name="T83" fmla="*/ 286 h 304"/>
                <a:gd name="T84" fmla="*/ 203 w 243"/>
                <a:gd name="T85" fmla="*/ 296 h 304"/>
                <a:gd name="T86" fmla="*/ 171 w 243"/>
                <a:gd name="T87" fmla="*/ 302 h 304"/>
                <a:gd name="T88" fmla="*/ 136 w 243"/>
                <a:gd name="T89" fmla="*/ 304 h 304"/>
                <a:gd name="T90" fmla="*/ 108 w 243"/>
                <a:gd name="T91" fmla="*/ 302 h 304"/>
                <a:gd name="T92" fmla="*/ 83 w 243"/>
                <a:gd name="T93" fmla="*/ 297 h 304"/>
                <a:gd name="T94" fmla="*/ 62 w 243"/>
                <a:gd name="T95" fmla="*/ 288 h 304"/>
                <a:gd name="T96" fmla="*/ 43 w 243"/>
                <a:gd name="T97" fmla="*/ 275 h 304"/>
                <a:gd name="T98" fmla="*/ 28 w 243"/>
                <a:gd name="T99" fmla="*/ 259 h 304"/>
                <a:gd name="T100" fmla="*/ 15 w 243"/>
                <a:gd name="T101" fmla="*/ 238 h 304"/>
                <a:gd name="T102" fmla="*/ 7 w 243"/>
                <a:gd name="T103" fmla="*/ 214 h 304"/>
                <a:gd name="T104" fmla="*/ 1 w 243"/>
                <a:gd name="T105" fmla="*/ 186 h 304"/>
                <a:gd name="T106" fmla="*/ 0 w 243"/>
                <a:gd name="T107" fmla="*/ 154 h 304"/>
                <a:gd name="T108" fmla="*/ 1 w 243"/>
                <a:gd name="T109" fmla="*/ 126 h 304"/>
                <a:gd name="T110" fmla="*/ 7 w 243"/>
                <a:gd name="T111" fmla="*/ 98 h 304"/>
                <a:gd name="T112" fmla="*/ 15 w 243"/>
                <a:gd name="T113" fmla="*/ 74 h 304"/>
                <a:gd name="T114" fmla="*/ 27 w 243"/>
                <a:gd name="T115" fmla="*/ 53 h 304"/>
                <a:gd name="T116" fmla="*/ 42 w 243"/>
                <a:gd name="T117" fmla="*/ 35 h 304"/>
                <a:gd name="T118" fmla="*/ 60 w 243"/>
                <a:gd name="T119" fmla="*/ 20 h 304"/>
                <a:gd name="T120" fmla="*/ 80 w 243"/>
                <a:gd name="T121" fmla="*/ 9 h 304"/>
                <a:gd name="T122" fmla="*/ 103 w 243"/>
                <a:gd name="T123" fmla="*/ 2 h 304"/>
                <a:gd name="T124" fmla="*/ 129 w 243"/>
                <a:gd name="T12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3" h="304">
                  <a:moveTo>
                    <a:pt x="127" y="34"/>
                  </a:moveTo>
                  <a:lnTo>
                    <a:pt x="107" y="36"/>
                  </a:lnTo>
                  <a:lnTo>
                    <a:pt x="90" y="43"/>
                  </a:lnTo>
                  <a:lnTo>
                    <a:pt x="75" y="54"/>
                  </a:lnTo>
                  <a:lnTo>
                    <a:pt x="63" y="69"/>
                  </a:lnTo>
                  <a:lnTo>
                    <a:pt x="54" y="88"/>
                  </a:lnTo>
                  <a:lnTo>
                    <a:pt x="49" y="110"/>
                  </a:lnTo>
                  <a:lnTo>
                    <a:pt x="197" y="110"/>
                  </a:lnTo>
                  <a:lnTo>
                    <a:pt x="196" y="91"/>
                  </a:lnTo>
                  <a:lnTo>
                    <a:pt x="191" y="75"/>
                  </a:lnTo>
                  <a:lnTo>
                    <a:pt x="184" y="61"/>
                  </a:lnTo>
                  <a:lnTo>
                    <a:pt x="173" y="49"/>
                  </a:lnTo>
                  <a:lnTo>
                    <a:pt x="160" y="41"/>
                  </a:lnTo>
                  <a:lnTo>
                    <a:pt x="145" y="35"/>
                  </a:lnTo>
                  <a:lnTo>
                    <a:pt x="127" y="34"/>
                  </a:lnTo>
                  <a:close/>
                  <a:moveTo>
                    <a:pt x="129" y="0"/>
                  </a:moveTo>
                  <a:lnTo>
                    <a:pt x="154" y="2"/>
                  </a:lnTo>
                  <a:lnTo>
                    <a:pt x="176" y="8"/>
                  </a:lnTo>
                  <a:lnTo>
                    <a:pt x="194" y="17"/>
                  </a:lnTo>
                  <a:lnTo>
                    <a:pt x="210" y="29"/>
                  </a:lnTo>
                  <a:lnTo>
                    <a:pt x="222" y="44"/>
                  </a:lnTo>
                  <a:lnTo>
                    <a:pt x="231" y="61"/>
                  </a:lnTo>
                  <a:lnTo>
                    <a:pt x="238" y="79"/>
                  </a:lnTo>
                  <a:lnTo>
                    <a:pt x="242" y="99"/>
                  </a:lnTo>
                  <a:lnTo>
                    <a:pt x="243" y="122"/>
                  </a:lnTo>
                  <a:lnTo>
                    <a:pt x="243" y="131"/>
                  </a:lnTo>
                  <a:lnTo>
                    <a:pt x="242" y="143"/>
                  </a:lnTo>
                  <a:lnTo>
                    <a:pt x="47" y="143"/>
                  </a:lnTo>
                  <a:lnTo>
                    <a:pt x="47" y="171"/>
                  </a:lnTo>
                  <a:lnTo>
                    <a:pt x="50" y="194"/>
                  </a:lnTo>
                  <a:lnTo>
                    <a:pt x="56" y="214"/>
                  </a:lnTo>
                  <a:lnTo>
                    <a:pt x="64" y="231"/>
                  </a:lnTo>
                  <a:lnTo>
                    <a:pt x="75" y="244"/>
                  </a:lnTo>
                  <a:lnTo>
                    <a:pt x="89" y="255"/>
                  </a:lnTo>
                  <a:lnTo>
                    <a:pt x="105" y="262"/>
                  </a:lnTo>
                  <a:lnTo>
                    <a:pt x="123" y="266"/>
                  </a:lnTo>
                  <a:lnTo>
                    <a:pt x="144" y="267"/>
                  </a:lnTo>
                  <a:lnTo>
                    <a:pt x="167" y="266"/>
                  </a:lnTo>
                  <a:lnTo>
                    <a:pt x="189" y="262"/>
                  </a:lnTo>
                  <a:lnTo>
                    <a:pt x="210" y="256"/>
                  </a:lnTo>
                  <a:lnTo>
                    <a:pt x="228" y="249"/>
                  </a:lnTo>
                  <a:lnTo>
                    <a:pt x="232" y="286"/>
                  </a:lnTo>
                  <a:lnTo>
                    <a:pt x="203" y="296"/>
                  </a:lnTo>
                  <a:lnTo>
                    <a:pt x="171" y="302"/>
                  </a:lnTo>
                  <a:lnTo>
                    <a:pt x="136" y="304"/>
                  </a:lnTo>
                  <a:lnTo>
                    <a:pt x="108" y="302"/>
                  </a:lnTo>
                  <a:lnTo>
                    <a:pt x="83" y="297"/>
                  </a:lnTo>
                  <a:lnTo>
                    <a:pt x="62" y="288"/>
                  </a:lnTo>
                  <a:lnTo>
                    <a:pt x="43" y="275"/>
                  </a:lnTo>
                  <a:lnTo>
                    <a:pt x="28" y="259"/>
                  </a:lnTo>
                  <a:lnTo>
                    <a:pt x="15" y="238"/>
                  </a:lnTo>
                  <a:lnTo>
                    <a:pt x="7" y="214"/>
                  </a:lnTo>
                  <a:lnTo>
                    <a:pt x="1" y="186"/>
                  </a:lnTo>
                  <a:lnTo>
                    <a:pt x="0" y="154"/>
                  </a:lnTo>
                  <a:lnTo>
                    <a:pt x="1" y="126"/>
                  </a:lnTo>
                  <a:lnTo>
                    <a:pt x="7" y="98"/>
                  </a:lnTo>
                  <a:lnTo>
                    <a:pt x="15" y="74"/>
                  </a:lnTo>
                  <a:lnTo>
                    <a:pt x="27" y="53"/>
                  </a:lnTo>
                  <a:lnTo>
                    <a:pt x="42" y="35"/>
                  </a:lnTo>
                  <a:lnTo>
                    <a:pt x="60" y="20"/>
                  </a:lnTo>
                  <a:lnTo>
                    <a:pt x="80" y="9"/>
                  </a:lnTo>
                  <a:lnTo>
                    <a:pt x="103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45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 Arg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88ACE93-1609-9289-65EC-4F577E5778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82470" y="1668646"/>
            <a:ext cx="6777788" cy="169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2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Argonne DO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0" t="26977" r="8429" b="1"/>
          <a:stretch/>
        </p:blipFill>
        <p:spPr>
          <a:xfrm>
            <a:off x="0" y="0"/>
            <a:ext cx="9142729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4" r="7262" b="2069"/>
          <a:stretch/>
        </p:blipFill>
        <p:spPr>
          <a:xfrm>
            <a:off x="0" y="-10684"/>
            <a:ext cx="9144000" cy="51541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147CAF-0B46-1E47-7BE3-90AD1520F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42" y="2217548"/>
            <a:ext cx="2608019" cy="67003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A799EB-DA10-934E-BAEF-CA9C92268D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5135" y="2009637"/>
            <a:ext cx="4339448" cy="108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0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0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360381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696669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0FF942FA-E8D8-7F73-B508-F9761FA5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7329" y="914400"/>
            <a:ext cx="5002306" cy="2057400"/>
          </a:xfrm>
          <a:solidFill>
            <a:schemeClr val="accent2"/>
          </a:solidFill>
        </p:spPr>
        <p:txBody>
          <a:bodyPr lIns="228600" rIns="182880" bIns="0" anchor="ctr" anchorCtr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B593A0-1381-9E08-C43E-02227E369EC8}"/>
              </a:ext>
            </a:extLst>
          </p:cNvPr>
          <p:cNvSpPr/>
          <p:nvPr/>
        </p:nvSpPr>
        <p:spPr>
          <a:xfrm>
            <a:off x="-1271" y="914400"/>
            <a:ext cx="228600" cy="2057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F840A56-6BA9-8FE9-4544-1F2426DC07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29542" y="914400"/>
            <a:ext cx="3911600" cy="2057400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3552" y="238125"/>
            <a:ext cx="4765990" cy="6762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1" cap="all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8C1237-9E9A-A9B9-D997-F971E7E403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5" name="Text Placeholder 45">
            <a:extLst>
              <a:ext uri="{FF2B5EF4-FFF2-40B4-BE49-F238E27FC236}">
                <a16:creationId xmlns:a16="http://schemas.microsoft.com/office/drawing/2014/main" id="{F23F5504-504E-35E3-02E6-1E4869CD6A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864C7D51-4165-B55A-4253-6B2637C720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1565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5">
            <a:extLst>
              <a:ext uri="{FF2B5EF4-FFF2-40B4-BE49-F238E27FC236}">
                <a16:creationId xmlns:a16="http://schemas.microsoft.com/office/drawing/2014/main" id="{F0DE6988-954D-993F-40F1-7BB0D8A8E0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565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BBA2D86-84B3-B15A-ACC9-771B8BA779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18671" y="322952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400" b="1" cap="all" baseline="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9" name="Text Placeholder 45">
            <a:extLst>
              <a:ext uri="{FF2B5EF4-FFF2-40B4-BE49-F238E27FC236}">
                <a16:creationId xmlns:a16="http://schemas.microsoft.com/office/drawing/2014/main" id="{9F09511A-BF35-DDA5-9473-7AD4769E5B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671" y="3533777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434AD4-28D0-93A6-9DF2-B7249F6616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8671" y="4298950"/>
            <a:ext cx="2720529" cy="42068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</a:lstStyle>
          <a:p>
            <a:pPr lvl="0"/>
            <a:r>
              <a:rPr lang="en-US" dirty="0"/>
              <a:t>Presentation Date</a:t>
            </a:r>
          </a:p>
          <a:p>
            <a:pPr lvl="0"/>
            <a:r>
              <a:rPr lang="en-US" dirty="0"/>
              <a:t>City, State (presentation location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6D606D7-A5F6-9246-18EF-AD2B9480E9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6202" y="193062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7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5222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</p:spTree>
    <p:extLst>
      <p:ext uri="{BB962C8B-B14F-4D97-AF65-F5344CB8AC3E}">
        <p14:creationId xmlns:p14="http://schemas.microsoft.com/office/powerpoint/2010/main" val="17922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08346"/>
            <a:ext cx="8372901" cy="331708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67903"/>
            <a:ext cx="8372901" cy="621711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2148350" y="10841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9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30288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28723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00588" y="1418007"/>
            <a:ext cx="4023360" cy="3317081"/>
          </a:xfrm>
        </p:spPr>
        <p:txBody>
          <a:bodyPr/>
          <a:lstStyle>
            <a:lvl1pPr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24031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089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75" y="1840702"/>
            <a:ext cx="4114800" cy="2876912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1800"/>
            </a:lvl1pPr>
            <a:lvl2pPr marL="457200" indent="-173038">
              <a:defRPr sz="1800"/>
            </a:lvl2pPr>
            <a:lvl3pPr marL="627063" indent="-128588">
              <a:defRPr sz="1800"/>
            </a:lvl3pPr>
            <a:lvl4pPr marL="865188" indent="-171450">
              <a:defRPr sz="1800"/>
            </a:lvl4pPr>
            <a:lvl5pPr marL="1084263" indent="-171450"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60895" y="1406047"/>
            <a:ext cx="4114800" cy="46574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bg1"/>
                </a:solidFill>
              </a:defRPr>
            </a:lvl1pPr>
            <a:lvl2pPr marL="457200" indent="-173038">
              <a:defRPr sz="1600"/>
            </a:lvl2pPr>
            <a:lvl3pPr marL="627063" indent="-128588">
              <a:defRPr sz="14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112685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03575" y="1417872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80" y="1417871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95680" y="3203316"/>
            <a:ext cx="3729481" cy="1565882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503575" y="3193094"/>
            <a:ext cx="4319750" cy="1540832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1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FEC96C-AFD1-4C49-9493-F5643E5E2E8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45309" y="1451045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89394" y="1442711"/>
            <a:ext cx="2023746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87015" y="262020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2896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45309" y="2630976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7014" y="3807136"/>
            <a:ext cx="2028507" cy="89010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3045309" y="3794491"/>
            <a:ext cx="5814912" cy="977534"/>
          </a:xfrm>
        </p:spPr>
        <p:txBody>
          <a:bodyPr tIns="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1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3141637"/>
            <a:ext cx="4114800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3141637"/>
            <a:ext cx="4097585" cy="1596872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17871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6890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5" y="1408347"/>
            <a:ext cx="4114800" cy="1287809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800"/>
            </a:lvl4pPr>
            <a:lvl5pPr marL="1084263" indent="-171450">
              <a:spcBef>
                <a:spcPts val="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64146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30864" y="2711336"/>
            <a:ext cx="4023360" cy="17145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476266" y="4434669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4750290" y="4444194"/>
            <a:ext cx="3995723" cy="359070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319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836F8CE-690E-37F4-56F1-3C2595389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3552" y="4720399"/>
            <a:ext cx="2181368" cy="246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3DEC59-F5CF-CEAA-802E-33C6505C44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" t="26978" r="8429" b="9296"/>
          <a:stretch/>
        </p:blipFill>
        <p:spPr>
          <a:xfrm>
            <a:off x="0" y="0"/>
            <a:ext cx="9142729" cy="4488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0802B6-4722-244C-B8A6-46B69A03D82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74" t="-203" r="7262" b="14537"/>
          <a:stretch/>
        </p:blipFill>
        <p:spPr>
          <a:xfrm>
            <a:off x="0" y="-10684"/>
            <a:ext cx="9144000" cy="449937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CA2449B-096C-80E6-9654-D9E3FA712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271" y="0"/>
            <a:ext cx="8840471" cy="4488688"/>
          </a:xfrm>
        </p:spPr>
        <p:txBody>
          <a:bodyPr lIns="457200" bIns="182880"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Type in section break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347DC30-D7B3-595F-0959-948810CAA7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6202" y="4521156"/>
            <a:ext cx="2562724" cy="6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6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88732" y="4106864"/>
            <a:ext cx="4114800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6216" y="4106864"/>
            <a:ext cx="4097585" cy="686876"/>
          </a:xfrm>
        </p:spPr>
        <p:txBody>
          <a:bodyPr tIns="91440"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spcBef>
                <a:spcPts val="0"/>
              </a:spcBef>
              <a:defRPr sz="1600"/>
            </a:lvl4pPr>
            <a:lvl5pPr marL="1084263" indent="-171450">
              <a:spcBef>
                <a:spcPts val="0"/>
              </a:spcBef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95679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709050" y="1420813"/>
            <a:ext cx="4023360" cy="268605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38202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6630" y="1417046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76630" y="4256434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09912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4765130" y="1416462"/>
            <a:ext cx="3790374" cy="280811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765130" y="4255850"/>
            <a:ext cx="3840480" cy="438773"/>
          </a:xfrm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1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64070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95879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381086" y="2854960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03079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388286" y="1415695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261696" y="2856834"/>
            <a:ext cx="2465584" cy="1609958"/>
          </a:xfrm>
        </p:spPr>
        <p:txBody>
          <a:bodyPr/>
          <a:lstStyle>
            <a:lvl1pPr>
              <a:spcBef>
                <a:spcPts val="600"/>
              </a:spcBef>
              <a:defRPr sz="1800"/>
            </a:lvl1pPr>
            <a:lvl2pPr marL="457200" indent="-173038">
              <a:spcBef>
                <a:spcPts val="0"/>
              </a:spcBef>
              <a:defRPr sz="1800"/>
            </a:lvl2pPr>
            <a:lvl3pPr marL="627063" indent="-128588">
              <a:spcBef>
                <a:spcPts val="0"/>
              </a:spcBef>
              <a:defRPr sz="1800"/>
            </a:lvl3pPr>
            <a:lvl4pPr marL="865188" indent="-171450">
              <a:defRPr sz="1200"/>
            </a:lvl4pPr>
            <a:lvl5pPr marL="1084263" indent="-17145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268896" y="1417569"/>
            <a:ext cx="2361244" cy="136543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2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418980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418980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672521"/>
            <a:ext cx="8434552" cy="1086330"/>
          </a:xfrm>
          <a:noFill/>
        </p:spPr>
        <p:txBody>
          <a:bodyPr lIns="0" tIns="91440"/>
          <a:lstStyle>
            <a:lvl1pPr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2000">
                <a:solidFill>
                  <a:srgbClr val="000000"/>
                </a:solidFill>
              </a:defRPr>
            </a:lvl3pPr>
            <a:lvl4pPr>
              <a:defRPr sz="2000">
                <a:solidFill>
                  <a:srgbClr val="000000"/>
                </a:solidFill>
              </a:defRPr>
            </a:lvl4pPr>
            <a:lvl5pPr>
              <a:defRPr sz="2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4572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3127171"/>
            <a:ext cx="2238469" cy="358378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15526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20774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87437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7437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4912432" y="1420813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4912432" y="2822383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487437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487437" y="4502674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912432" y="3097650"/>
            <a:ext cx="3790374" cy="1383425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4912432" y="4505517"/>
            <a:ext cx="3840480" cy="276137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2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41389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1" y="1417579"/>
            <a:ext cx="8372901" cy="302239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1" y="1019437"/>
            <a:ext cx="8372901" cy="374786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6" y="4739217"/>
            <a:ext cx="3711039" cy="404284"/>
          </a:xfrm>
        </p:spPr>
        <p:txBody>
          <a:bodyPr bIns="0" anchor="t" anchorCtr="0"/>
          <a:lstStyle>
            <a:lvl1pPr marL="0" indent="0">
              <a:buNone/>
              <a:defRPr sz="105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14029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754" y="4562475"/>
            <a:ext cx="1540844" cy="55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 userDrawn="1"/>
        </p:nvSpPr>
        <p:spPr>
          <a:xfrm>
            <a:off x="469900" y="4635018"/>
            <a:ext cx="1387624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www.anl.gov</a:t>
            </a:r>
          </a:p>
        </p:txBody>
      </p:sp>
      <p:pic>
        <p:nvPicPr>
          <p:cNvPr id="7" name="Picture 6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9144000" cy="4488688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0684"/>
            <a:ext cx="9143999" cy="4499372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2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991004" y="-1815882"/>
            <a:ext cx="3782000" cy="160043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200"/>
              </a:spcAft>
            </a:pPr>
            <a:r>
              <a:rPr lang="en-US" sz="1400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400" b="1" dirty="0">
                <a:solidFill>
                  <a:schemeClr val="bg1"/>
                </a:solidFill>
              </a:rPr>
              <a:t>DO YOU HAVE ANY BIG QUESTIONS?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5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5043"/>
            <a:ext cx="9144000" cy="5148543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386954"/>
            <a:ext cx="8372901" cy="60451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49569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1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468796" y="574696"/>
            <a:ext cx="5685350" cy="304654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14" y="408441"/>
            <a:ext cx="1786846" cy="6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1018914" y="-1479541"/>
            <a:ext cx="3502900" cy="101566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Suggested</a:t>
            </a:r>
            <a:r>
              <a:rPr lang="en-US" sz="1400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400" b="1" baseline="0" dirty="0">
              <a:solidFill>
                <a:schemeClr val="bg1"/>
              </a:solidFill>
            </a:endParaRPr>
          </a:p>
          <a:p>
            <a:r>
              <a:rPr lang="en-US" sz="1400" b="1" baseline="0" dirty="0">
                <a:solidFill>
                  <a:schemeClr val="bg1"/>
                </a:solidFill>
              </a:rPr>
              <a:t>WE START WITH YES.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5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, Sub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E61F04F-3CF4-D566-EF9D-9CDCD0B9810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476E8C9-921B-17FC-9AEA-348F1AA2B0F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" y="1431925"/>
            <a:ext cx="7315200" cy="3273425"/>
          </a:xfrm>
        </p:spPr>
        <p:txBody>
          <a:bodyPr/>
          <a:lstStyle/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5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4545002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0265"/>
            <a:ext cx="9144000" cy="4508954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0265"/>
            <a:ext cx="9144000" cy="4508954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863726" y="1266825"/>
            <a:ext cx="4280275" cy="2029968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1266825"/>
            <a:ext cx="4863724" cy="2029968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153714"/>
            <a:ext cx="5851526" cy="969169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6360197" y="3437210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6360197" y="3720288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1" y="1266825"/>
            <a:ext cx="239714" cy="202996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85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82331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674681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2794775"/>
            <a:ext cx="8452904" cy="647160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709174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99225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344193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674680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503238" y="300961"/>
            <a:ext cx="5984648" cy="331077"/>
          </a:xfrm>
        </p:spPr>
        <p:txBody>
          <a:bodyPr/>
          <a:lstStyle>
            <a:lvl1pPr marL="0" indent="0">
              <a:buNone/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000" b="0" cap="all" dirty="0">
                <a:solidFill>
                  <a:srgbClr val="000000"/>
                </a:solidFill>
              </a:rPr>
              <a:t>Type in Name of </a:t>
            </a:r>
            <a:r>
              <a:rPr lang="en-US" sz="1000" b="0" cap="all" dirty="0" err="1">
                <a:solidFill>
                  <a:srgbClr val="000000"/>
                </a:solidFill>
              </a:rPr>
              <a:t>fACILITY</a:t>
            </a:r>
            <a:r>
              <a:rPr lang="en-US" sz="1000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000" dirty="0">
                <a:solidFill>
                  <a:srgbClr val="000000"/>
                </a:solidFill>
              </a:rPr>
              <a:t>www.anl.gov</a:t>
            </a:r>
          </a:p>
        </p:txBody>
      </p:sp>
    </p:spTree>
    <p:extLst>
      <p:ext uri="{BB962C8B-B14F-4D97-AF65-F5344CB8AC3E}">
        <p14:creationId xmlns:p14="http://schemas.microsoft.com/office/powerpoint/2010/main" val="16545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6" y="170633"/>
            <a:ext cx="1557337" cy="56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469900" y="4570711"/>
            <a:ext cx="5894492" cy="386558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400" baseline="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69901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469901" y="3719301"/>
            <a:ext cx="2692871" cy="6858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3417372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3417372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1261205"/>
            <a:ext cx="8925874" cy="207115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82770"/>
            <a:ext cx="6776128" cy="839426"/>
          </a:xfrm>
        </p:spPr>
        <p:txBody>
          <a:bodyPr lIns="0" rIns="91440" anchor="b">
            <a:normAutofit/>
          </a:bodyPr>
          <a:lstStyle>
            <a:lvl1pPr>
              <a:defRPr sz="2800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6360197" y="3436223"/>
            <a:ext cx="2692871" cy="295275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18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6360197" y="3719301"/>
            <a:ext cx="2692871" cy="560042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400">
                <a:solidFill>
                  <a:srgbClr val="47484A"/>
                </a:solidFill>
              </a:defRPr>
            </a:lvl1pPr>
            <a:lvl2pPr marL="0" indent="0">
              <a:spcBef>
                <a:spcPts val="18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469900" y="922195"/>
            <a:ext cx="8484914" cy="248308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" y="1261204"/>
            <a:ext cx="224589" cy="2071116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9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6978"/>
            <a:ext cx="8925873" cy="51435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81400"/>
            <a:ext cx="9144000" cy="15621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1" y="3782231"/>
            <a:ext cx="8321040" cy="1030194"/>
          </a:xfrm>
        </p:spPr>
        <p:txBody>
          <a:bodyPr lIns="0" anchor="t"/>
          <a:lstStyle>
            <a:lvl1pPr>
              <a:defRPr sz="2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-1"/>
            <a:ext cx="8925873" cy="2742010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18127" y="0"/>
            <a:ext cx="4480560" cy="2747963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4682525" y="0"/>
            <a:ext cx="4480560" cy="2747963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55513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8411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742091"/>
            <a:ext cx="9144000" cy="240140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0"/>
            <a:ext cx="29900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194237" y="0"/>
            <a:ext cx="2990088" cy="275523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186112" y="0"/>
            <a:ext cx="2957888" cy="275523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893639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9900" y="3265038"/>
            <a:ext cx="8674100" cy="590324"/>
          </a:xfrm>
        </p:spPr>
        <p:txBody>
          <a:bodyPr lIns="0"/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7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9144000" cy="51435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18127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2453235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688341" y="1240631"/>
            <a:ext cx="2240280" cy="1678712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906022" y="1240631"/>
            <a:ext cx="2240280" cy="1678712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69900" y="3484064"/>
            <a:ext cx="8434552" cy="1359776"/>
          </a:xfrm>
          <a:noFill/>
        </p:spPr>
        <p:txBody>
          <a:bodyPr lIns="0" tIns="91440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18128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2595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681064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905532" y="2948823"/>
            <a:ext cx="2238469" cy="358378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228600" cy="514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2"/>
            <a:ext cx="228600" cy="51435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00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-1876478" y="0"/>
            <a:ext cx="1548931" cy="33855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7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5991" y="3227471"/>
            <a:ext cx="8532019" cy="916422"/>
          </a:xfrm>
        </p:spPr>
        <p:txBody>
          <a:bodyPr/>
          <a:lstStyle>
            <a:lvl1pPr marL="0" indent="0" algn="l">
              <a:buNone/>
              <a:defRPr sz="135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D213A-2471-4818-8CAB-15A5A129C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9" t="4447" b="3477"/>
          <a:stretch/>
        </p:blipFill>
        <p:spPr>
          <a:xfrm>
            <a:off x="0" y="590265"/>
            <a:ext cx="9144000" cy="243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0" y="752498"/>
            <a:ext cx="5941273" cy="19927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15E37-EAA1-491D-91D2-CEDFA00BEC2A}"/>
              </a:ext>
            </a:extLst>
          </p:cNvPr>
          <p:cNvSpPr/>
          <p:nvPr/>
        </p:nvSpPr>
        <p:spPr>
          <a:xfrm>
            <a:off x="307074" y="4334059"/>
            <a:ext cx="4572000" cy="5108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Beamline Optics Design and Simulation Workshop 2025</a:t>
            </a:r>
            <a:r>
              <a:rPr lang="de-DE" sz="1350" b="1" dirty="0">
                <a:solidFill>
                  <a:schemeClr val="accent2"/>
                </a:solidFill>
              </a:rPr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271463" algn="l"/>
              </a:tabLst>
              <a:defRPr/>
            </a:pPr>
            <a:r>
              <a:rPr lang="en-US" sz="1350" dirty="0"/>
              <a:t>May 2025 - DESY, Hamburg</a:t>
            </a:r>
          </a:p>
        </p:txBody>
      </p:sp>
    </p:spTree>
    <p:extLst>
      <p:ext uri="{BB962C8B-B14F-4D97-AF65-F5344CB8AC3E}">
        <p14:creationId xmlns:p14="http://schemas.microsoft.com/office/powerpoint/2010/main" val="241809511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5991" y="262207"/>
            <a:ext cx="8532019" cy="2633393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100000"/>
              </a:lnSpc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209238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402505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91" y="546497"/>
            <a:ext cx="8532019" cy="42660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D8CFB18-EB41-4BEB-97EA-52110D3B8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3128090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>
          <a:xfrm>
            <a:off x="305992" y="546498"/>
            <a:ext cx="4212431" cy="42660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 </a:t>
            </a:r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3FA7C24-9335-4CFD-9AC2-5F88FE43E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79EF3064-1EDC-4AA1-B500-F9848D9415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80" y="546497"/>
            <a:ext cx="4212431" cy="42660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268030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4A449D2-4A10-42E0-9ED6-A14D5BC2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45316988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31100" y="61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67175" y="46375"/>
            <a:ext cx="895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06950" y="4908739"/>
            <a:ext cx="690300" cy="249000"/>
          </a:xfrm>
          <a:prstGeom prst="rect">
            <a:avLst/>
          </a:prstGeom>
        </p:spPr>
        <p:txBody>
          <a:bodyPr spcFirstLastPara="1" wrap="square" lIns="91425" tIns="27425" rIns="91425" bIns="27425" anchor="ctr" anchorCtr="0">
            <a:normAutofit/>
          </a:bodyPr>
          <a:lstStyle>
            <a:lvl1pPr lvl="0" rtl="0">
              <a:buNone/>
              <a:defRPr b="1">
                <a:solidFill>
                  <a:srgbClr val="EFEFEF"/>
                </a:solidFill>
              </a:defRPr>
            </a:lvl1pPr>
            <a:lvl2pPr lvl="1" rtl="0">
              <a:buNone/>
              <a:defRPr b="1">
                <a:solidFill>
                  <a:srgbClr val="EFEFEF"/>
                </a:solidFill>
              </a:defRPr>
            </a:lvl2pPr>
            <a:lvl3pPr lvl="2" rtl="0">
              <a:buNone/>
              <a:defRPr b="1">
                <a:solidFill>
                  <a:srgbClr val="EFEFEF"/>
                </a:solidFill>
              </a:defRPr>
            </a:lvl3pPr>
            <a:lvl4pPr lvl="3" rtl="0">
              <a:buNone/>
              <a:defRPr b="1">
                <a:solidFill>
                  <a:srgbClr val="EFEFEF"/>
                </a:solidFill>
              </a:defRPr>
            </a:lvl4pPr>
            <a:lvl5pPr lvl="4" rtl="0">
              <a:buNone/>
              <a:defRPr b="1">
                <a:solidFill>
                  <a:srgbClr val="EFEFEF"/>
                </a:solidFill>
              </a:defRPr>
            </a:lvl5pPr>
            <a:lvl6pPr lvl="5" rtl="0">
              <a:buNone/>
              <a:defRPr b="1">
                <a:solidFill>
                  <a:srgbClr val="EFEFEF"/>
                </a:solidFill>
              </a:defRPr>
            </a:lvl6pPr>
            <a:lvl7pPr lvl="6" rtl="0">
              <a:buNone/>
              <a:defRPr b="1">
                <a:solidFill>
                  <a:srgbClr val="EFEFEF"/>
                </a:solidFill>
              </a:defRPr>
            </a:lvl7pPr>
            <a:lvl8pPr lvl="7" rtl="0">
              <a:buNone/>
              <a:defRPr b="1">
                <a:solidFill>
                  <a:srgbClr val="EFEFEF"/>
                </a:solidFill>
              </a:defRPr>
            </a:lvl8pPr>
            <a:lvl9pPr lvl="8" rtl="0">
              <a:buNone/>
              <a:defRPr b="1">
                <a:solidFill>
                  <a:srgbClr val="EFEFE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719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84334"/>
            <a:ext cx="4085546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673" y="1984334"/>
            <a:ext cx="4110527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435694"/>
            <a:ext cx="4085546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8673" y="1435694"/>
            <a:ext cx="4110527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9108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3175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3175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152" y="1984334"/>
            <a:ext cx="267004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152" y="1435694"/>
            <a:ext cx="267004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38270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C0DE28-2C3E-0EAF-93C5-37D6D8C0CD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7E01C83-966B-62F9-D4BF-6F48E204A5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7555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51BF1D2-8C7B-AE42-B2C5-BF7A4CD559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CC8EC55-CB52-3EB0-0CD2-2FD334FE87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7555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D342F2D-DDFA-2AD9-2E71-9106C80229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3919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7534E44-91EA-211B-EF04-8BE09DECD7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93919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E8AC771-2E8E-7334-4620-6CED5E4A62C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12280" y="1984334"/>
            <a:ext cx="2029968" cy="2721016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E75F18B-928B-D8CD-3AFB-13FF334E04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12280" y="1435694"/>
            <a:ext cx="2029968" cy="548640"/>
          </a:xfrm>
          <a:solidFill>
            <a:schemeClr val="tx2"/>
          </a:solidFill>
        </p:spPr>
        <p:txBody>
          <a:bodyPr lIns="137160" bIns="91440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Headline/Topic</a:t>
            </a:r>
          </a:p>
        </p:txBody>
      </p:sp>
    </p:spTree>
    <p:extLst>
      <p:ext uri="{BB962C8B-B14F-4D97-AF65-F5344CB8AC3E}">
        <p14:creationId xmlns:p14="http://schemas.microsoft.com/office/powerpoint/2010/main" val="313966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Subtitle: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CB122-5B65-991A-2FDE-AF2758034E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84A4-5319-59E0-E107-C337A45DE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70634C6-3CF5-6F27-C809-D042DA00CC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93775"/>
            <a:ext cx="8382000" cy="438150"/>
          </a:xfrm>
        </p:spPr>
        <p:txBody>
          <a:bodyPr>
            <a:noAutofit/>
          </a:bodyPr>
          <a:lstStyle>
            <a:lvl1pPr marL="0" indent="0">
              <a:buNone/>
              <a:defRPr sz="2000" b="1" i="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Slide subtitle sentence case. Optional: delete as needed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3E177C-05C2-2929-E159-59F77C2B05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5BD39A8-85FE-CB4E-DA30-754FE0F059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5145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6BFCC75-DA07-6A20-4D5D-105B7F301F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1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E55B475-E521-6A8A-893B-8CC38F9BE3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5145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DFB5CAF5-E85F-409D-2880-F0B6067F61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45718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7E8E80F-1B5F-5D3E-2409-0CF04DE318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45718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66346B3-56E4-FB00-E652-E796F6986D9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7786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8A2202FD-33BC-0BA1-F754-345C59A68C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37786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EB459E5-6A74-A385-F343-520C27E1C2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38399" y="2163445"/>
            <a:ext cx="1600200" cy="2541905"/>
          </a:xfrm>
          <a:solidFill>
            <a:schemeClr val="bg1">
              <a:lumMod val="85000"/>
            </a:schemeClr>
          </a:solidFill>
        </p:spPr>
        <p:txBody>
          <a:bodyPr lIns="137160" tIns="91440" rIns="91440" bIns="45720">
            <a:normAutofit/>
          </a:bodyPr>
          <a:lstStyle>
            <a:lvl1pPr marL="0" indent="0">
              <a:buNone/>
              <a:defRPr sz="1400" b="0"/>
            </a:lvl1pPr>
            <a:lvl2pPr marL="207518" indent="0">
              <a:buNone/>
              <a:defRPr sz="1400" b="1"/>
            </a:lvl2pPr>
            <a:lvl3pPr marL="434975" indent="0">
              <a:buNone/>
              <a:defRPr sz="1400" b="1"/>
            </a:lvl3pPr>
            <a:lvl4pPr marL="605981" indent="0">
              <a:buNone/>
              <a:defRPr sz="1400" b="1"/>
            </a:lvl4pPr>
            <a:lvl5pPr marL="867283" indent="0">
              <a:buNone/>
              <a:defRPr sz="14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0070C8D-6CB9-4F0F-A4BF-CBB734703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38399" y="1435693"/>
            <a:ext cx="1600200" cy="727751"/>
          </a:xfrm>
          <a:solidFill>
            <a:schemeClr val="tx2"/>
          </a:solidFill>
        </p:spPr>
        <p:txBody>
          <a:bodyPr lIns="137160" rIns="91440" bIns="64008" anchor="b" anchorCtr="0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>
              <a:defRPr sz="1600" b="1">
                <a:solidFill>
                  <a:schemeClr val="bg1"/>
                </a:solidFill>
              </a:defRPr>
            </a:lvl2pPr>
            <a:lvl3pPr>
              <a:defRPr sz="1600" b="1">
                <a:solidFill>
                  <a:schemeClr val="bg1"/>
                </a:solidFill>
              </a:defRPr>
            </a:lvl3pPr>
            <a:lvl4pPr>
              <a:defRPr sz="1600" b="1">
                <a:solidFill>
                  <a:schemeClr val="bg1"/>
                </a:solidFill>
              </a:defRPr>
            </a:lvl4pPr>
            <a:lvl5pPr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Headline/ Topic</a:t>
            </a:r>
          </a:p>
        </p:txBody>
      </p:sp>
    </p:spTree>
    <p:extLst>
      <p:ext uri="{BB962C8B-B14F-4D97-AF65-F5344CB8AC3E}">
        <p14:creationId xmlns:p14="http://schemas.microsoft.com/office/powerpoint/2010/main" val="26328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7650"/>
            <a:ext cx="8382000" cy="74652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Headline in all caps 28pt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608"/>
            <a:ext cx="7315200" cy="32697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10063" y="4891056"/>
            <a:ext cx="523875" cy="11004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ED5998-E33A-DA32-910D-D06CB262005E}"/>
              </a:ext>
            </a:extLst>
          </p:cNvPr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F52885BF-5BBD-C5AD-F58F-E96FE169B7F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3554" y="4835139"/>
            <a:ext cx="1438271" cy="1627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AA6B962-7A37-CCF6-D215-588E43EF5DFF}"/>
              </a:ext>
            </a:extLst>
          </p:cNvPr>
          <p:cNvPicPr>
            <a:picLocks noChangeAspect="1"/>
          </p:cNvPicPr>
          <p:nvPr/>
        </p:nvPicPr>
        <p:blipFill>
          <a:blip r:embed="rId24"/>
          <a:srcRect/>
          <a:stretch/>
        </p:blipFill>
        <p:spPr>
          <a:xfrm>
            <a:off x="7676018" y="4788559"/>
            <a:ext cx="122722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3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2800" b="1" i="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64592" indent="-164592" algn="l" defTabSz="6858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77850" indent="-142875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2013" indent="-25603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—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64592" algn="l" defTabSz="6858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Font typeface="System Font Regular"/>
        <a:buChar char="»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C35EA4"/>
          </p15:clr>
        </p15:guide>
        <p15:guide id="2" orient="horz" pos="1620">
          <p15:clr>
            <a:srgbClr val="C35EA4"/>
          </p15:clr>
        </p15:guide>
        <p15:guide id="3" pos="144">
          <p15:clr>
            <a:srgbClr val="C35EA4"/>
          </p15:clr>
        </p15:guide>
        <p15:guide id="4" pos="288">
          <p15:clr>
            <a:srgbClr val="C35EA4"/>
          </p15:clr>
        </p15:guide>
        <p15:guide id="5" orient="horz" pos="576">
          <p15:clr>
            <a:srgbClr val="C35EA4"/>
          </p15:clr>
        </p15:guide>
        <p15:guide id="6" orient="horz" pos="2964">
          <p15:clr>
            <a:srgbClr val="C35EA4"/>
          </p15:clr>
        </p15:guide>
        <p15:guide id="7" pos="5568">
          <p15:clr>
            <a:srgbClr val="C35EA4"/>
          </p15:clr>
        </p15:guide>
        <p15:guide id="8" orient="horz" pos="902">
          <p15:clr>
            <a:srgbClr val="C35EA4"/>
          </p15:clr>
        </p15:guide>
        <p15:guide id="9" orient="horz" pos="780">
          <p15:clr>
            <a:srgbClr val="C35EA4"/>
          </p15:clr>
        </p15:guide>
        <p15:guide id="10" orient="horz" pos="150">
          <p15:clr>
            <a:srgbClr val="C35EA4"/>
          </p15:clr>
        </p15:guide>
        <p15:guide id="11" orient="horz" pos="3132">
          <p15:clr>
            <a:srgbClr val="C35EA4"/>
          </p15:clr>
        </p15:guide>
        <p15:guide id="12" orient="horz" pos="104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90" y="4799992"/>
            <a:ext cx="775768" cy="27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358378"/>
            <a:ext cx="8372901" cy="62171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393826"/>
            <a:ext cx="8372901" cy="3317081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43400" y="4855282"/>
            <a:ext cx="457200" cy="13716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-2"/>
            <a:ext cx="228600" cy="5143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556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95000"/>
        </a:lnSpc>
        <a:spcBef>
          <a:spcPct val="0"/>
        </a:spcBef>
        <a:buNone/>
        <a:defRPr sz="2800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457200" rtl="0" eaLnBrk="1" latinLnBrk="0" hangingPunct="1">
        <a:spcBef>
          <a:spcPts val="600"/>
        </a:spcBef>
        <a:spcAft>
          <a:spcPts val="0"/>
        </a:spcAft>
        <a:buFont typeface="Wingdings" pitchFamily="2" charset="2"/>
        <a:buChar char="§"/>
        <a:defRPr sz="18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520700" indent="-236538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803275" indent="-187325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087438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171450" algn="l" defTabSz="457200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18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5991" y="123880"/>
            <a:ext cx="8532018" cy="33832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5991" y="546497"/>
            <a:ext cx="8532019" cy="42660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1693" y="4935600"/>
            <a:ext cx="7425824" cy="1401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Beamline Optics Design and Simulation Workshop 2025</a:t>
            </a:r>
            <a:r>
              <a:rPr lang="de-DE" b="1" dirty="0">
                <a:solidFill>
                  <a:schemeClr val="accent2"/>
                </a:solidFill>
              </a:rPr>
              <a:t>.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8136396" y="4935600"/>
            <a:ext cx="701614" cy="1401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50" b="1" noProof="0" dirty="0"/>
              <a:t>Page </a:t>
            </a:r>
            <a:fld id="{0427E4B2-AC28-443E-BE04-5CD55098A90B}" type="slidenum">
              <a:rPr lang="en-US" sz="750" b="1" noProof="0" smtClean="0"/>
              <a:pPr algn="r"/>
              <a:t>‹#›</a:t>
            </a:fld>
            <a:endParaRPr lang="en-US" sz="750" b="1" noProof="0" dirty="0"/>
          </a:p>
        </p:txBody>
      </p:sp>
    </p:spTree>
    <p:extLst>
      <p:ext uri="{BB962C8B-B14F-4D97-AF65-F5344CB8AC3E}">
        <p14:creationId xmlns:p14="http://schemas.microsoft.com/office/powerpoint/2010/main" val="236778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1463" indent="-271463" algn="l" defTabSz="685800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•"/>
        <a:tabLst>
          <a:tab pos="271463" algn="l"/>
        </a:tabLst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471488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71513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71538" indent="-200025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78706" indent="-207169" algn="l" defTabSz="6858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59">
          <p15:clr>
            <a:srgbClr val="F26B43"/>
          </p15:clr>
        </p15:guide>
        <p15:guide id="2" pos="3885">
          <p15:clr>
            <a:srgbClr val="F26B43"/>
          </p15:clr>
        </p15:guide>
        <p15:guide id="3" pos="3795">
          <p15:clr>
            <a:srgbClr val="F26B43"/>
          </p15:clr>
        </p15:guide>
        <p15:guide id="4" pos="7423">
          <p15:clr>
            <a:srgbClr val="F26B43"/>
          </p15:clr>
        </p15:guide>
        <p15:guide id="5" pos="257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2160">
          <p15:clr>
            <a:srgbClr val="F26B43"/>
          </p15:clr>
        </p15:guide>
        <p15:guide id="8" orient="horz" pos="391">
          <p15:clr>
            <a:srgbClr val="F26B43"/>
          </p15:clr>
        </p15:guide>
        <p15:guide id="9" pos="2593">
          <p15:clr>
            <a:srgbClr val="F26B43"/>
          </p15:clr>
        </p15:guide>
        <p15:guide id="10" pos="2683">
          <p15:clr>
            <a:srgbClr val="F26B43"/>
          </p15:clr>
        </p15:guide>
        <p15:guide id="11" pos="4997">
          <p15:clr>
            <a:srgbClr val="F26B43"/>
          </p15:clr>
        </p15:guide>
        <p15:guide id="12" pos="50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8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9.pn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/>
        <p:txBody>
          <a:bodyPr spcFirstLastPara="1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Xianbo Shi</a:t>
            </a:r>
            <a:endParaRPr lang="en-US"/>
          </a:p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0"/>
              <a:t>Optics Group, Advanced Photon Source</a:t>
            </a:r>
          </a:p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lang="en-US"/>
          </a:p>
        </p:txBody>
      </p:sp>
      <p:sp>
        <p:nvSpPr>
          <p:cNvPr id="34" name="Google Shape;34;p7"/>
          <p:cNvSpPr txBox="1">
            <a:spLocks noGrp="1"/>
          </p:cNvSpPr>
          <p:nvPr>
            <p:ph type="ctrTitle"/>
          </p:nvPr>
        </p:nvSpPr>
        <p:spPr/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effectLst/>
              </a:rPr>
              <a:t>Curved Crystal Analyzers</a:t>
            </a:r>
            <a:endParaRPr lang="en-US" dirty="0"/>
          </a:p>
        </p:txBody>
      </p:sp>
      <p:pic>
        <p:nvPicPr>
          <p:cNvPr id="3" name="Picture 2" descr="A picture containing text, clipart&#10;&#10;AI-generated content may be incorrect.">
            <a:extLst>
              <a:ext uri="{FF2B5EF4-FFF2-40B4-BE49-F238E27FC236}">
                <a16:creationId xmlns:a16="http://schemas.microsoft.com/office/drawing/2014/main" id="{DB11664B-68A3-B5C3-918F-5A335980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313" y="4506635"/>
            <a:ext cx="1221425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9B033103-17D2-D90E-0A6F-7B3B4D1ED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6" descr="D:\Dropbox\reports\XES_instrument\figures\color_swap_flat_4by4_75deg.jpg">
            <a:extLst>
              <a:ext uri="{FF2B5EF4-FFF2-40B4-BE49-F238E27FC236}">
                <a16:creationId xmlns:a16="http://schemas.microsoft.com/office/drawing/2014/main" id="{7AC850D1-2962-5103-0D32-9C2A0389E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-2284" r="3674"/>
          <a:stretch/>
        </p:blipFill>
        <p:spPr bwMode="auto">
          <a:xfrm>
            <a:off x="7318537" y="1082654"/>
            <a:ext cx="1803384" cy="1413980"/>
          </a:xfrm>
          <a:prstGeom prst="rect">
            <a:avLst/>
          </a:prstGeom>
          <a:noFill/>
        </p:spPr>
      </p:pic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35105BCE-6A34-BDCA-3702-A049C8FFD8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Dispersive Spectrometers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FCFF9-0914-4F36-E1CD-1C3DD8C9D1A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pic>
        <p:nvPicPr>
          <p:cNvPr id="2" name="Picture 14" descr="D:\Dropbox\reports\XES_instrument\figures\vonHamos.jpg">
            <a:extLst>
              <a:ext uri="{FF2B5EF4-FFF2-40B4-BE49-F238E27FC236}">
                <a16:creationId xmlns:a16="http://schemas.microsoft.com/office/drawing/2014/main" id="{FC156AD9-4555-544A-4120-22E1ACF98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078" y="650945"/>
            <a:ext cx="3090021" cy="2277970"/>
          </a:xfrm>
          <a:prstGeom prst="rect">
            <a:avLst/>
          </a:prstGeom>
          <a:noFill/>
        </p:spPr>
      </p:pic>
      <p:pic>
        <p:nvPicPr>
          <p:cNvPr id="4" name="Picture 49" descr="D:\Dropbox\reports\XES_instrument\figures\XES\miniXES.jpg">
            <a:extLst>
              <a:ext uri="{FF2B5EF4-FFF2-40B4-BE49-F238E27FC236}">
                <a16:creationId xmlns:a16="http://schemas.microsoft.com/office/drawing/2014/main" id="{1EDE12A3-C6EC-FEBD-C55D-62E6EDFC5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2363" y="677704"/>
            <a:ext cx="2116490" cy="240630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129441-7D8B-E724-4668-E63816715A90}"/>
              </a:ext>
            </a:extLst>
          </p:cNvPr>
          <p:cNvSpPr txBox="1">
            <a:spLocks noChangeAspect="1"/>
          </p:cNvSpPr>
          <p:nvPr/>
        </p:nvSpPr>
        <p:spPr>
          <a:xfrm>
            <a:off x="67175" y="510772"/>
            <a:ext cx="1796751" cy="411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Von </a:t>
            </a:r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Hamos</a:t>
            </a:r>
            <a:endParaRPr lang="en-GB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5BD9D-8893-1B49-4778-B6C1A5CE68CE}"/>
              </a:ext>
            </a:extLst>
          </p:cNvPr>
          <p:cNvSpPr txBox="1">
            <a:spLocks noChangeAspect="1"/>
          </p:cNvSpPr>
          <p:nvPr/>
        </p:nvSpPr>
        <p:spPr>
          <a:xfrm>
            <a:off x="5209830" y="513594"/>
            <a:ext cx="1669683" cy="411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Flat </a:t>
            </a:r>
            <a:endParaRPr lang="en-GB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B63E1B-875D-ADA5-7392-A1D65BB6E21F}"/>
              </a:ext>
            </a:extLst>
          </p:cNvPr>
          <p:cNvSpPr txBox="1">
            <a:spLocks noChangeAspect="1"/>
          </p:cNvSpPr>
          <p:nvPr/>
        </p:nvSpPr>
        <p:spPr>
          <a:xfrm>
            <a:off x="67175" y="3057871"/>
            <a:ext cx="4791259" cy="411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Other parallel-detection spectrometers</a:t>
            </a:r>
            <a:endParaRPr lang="en-GB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50" descr="D:\Dropbox\reports\XES_instrument\figures\XES\Parallel detection.jpg">
            <a:extLst>
              <a:ext uri="{FF2B5EF4-FFF2-40B4-BE49-F238E27FC236}">
                <a16:creationId xmlns:a16="http://schemas.microsoft.com/office/drawing/2014/main" id="{BB6D4215-8E86-0DC3-BA7A-AA6BA857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3151" y="3601426"/>
            <a:ext cx="6460290" cy="1122943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671516-B022-3D61-D0CB-F020FF237125}"/>
              </a:ext>
            </a:extLst>
          </p:cNvPr>
          <p:cNvSpPr>
            <a:spLocks noChangeAspect="1"/>
          </p:cNvSpPr>
          <p:nvPr/>
        </p:nvSpPr>
        <p:spPr>
          <a:xfrm>
            <a:off x="3049853" y="4747012"/>
            <a:ext cx="4804311" cy="28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D. B.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Wittry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and N. C.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Barbi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i="1" dirty="0" err="1">
                <a:latin typeface="Times New Roman" pitchFamily="18" charset="0"/>
                <a:cs typeface="Times New Roman" pitchFamily="18" charset="0"/>
              </a:rPr>
              <a:t>Microsc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200" i="1" dirty="0" err="1">
                <a:latin typeface="Times New Roman" pitchFamily="18" charset="0"/>
                <a:cs typeface="Times New Roman" pitchFamily="18" charset="0"/>
              </a:rPr>
              <a:t>Microanal</a:t>
            </a:r>
            <a:r>
              <a:rPr lang="en-US" sz="1200" i="1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7 (2001) 124–141</a:t>
            </a:r>
            <a:r>
              <a:rPr lang="en-GB" sz="12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1414DA-46B6-82FB-0F70-E8EBE8DCBDD2}"/>
              </a:ext>
            </a:extLst>
          </p:cNvPr>
          <p:cNvSpPr>
            <a:spLocks noChangeAspect="1"/>
          </p:cNvSpPr>
          <p:nvPr/>
        </p:nvSpPr>
        <p:spPr>
          <a:xfrm>
            <a:off x="5242850" y="3080514"/>
            <a:ext cx="3719474" cy="28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sz="1200" dirty="0">
                <a:latin typeface="Times New Roman" pitchFamily="18" charset="0"/>
                <a:cs typeface="Times New Roman" pitchFamily="18" charset="0"/>
              </a:rPr>
              <a:t>B. A. Mattern, </a:t>
            </a:r>
            <a:r>
              <a:rPr lang="da-DK" sz="1200" i="1" dirty="0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da-DK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da-DK" sz="1200" i="1" dirty="0">
                <a:latin typeface="Times New Roman" pitchFamily="18" charset="0"/>
                <a:cs typeface="Times New Roman" pitchFamily="18" charset="0"/>
              </a:rPr>
              <a:t>Rev. Sci. Instrum</a:t>
            </a:r>
            <a:r>
              <a:rPr lang="da-DK" sz="1200" dirty="0">
                <a:latin typeface="Times New Roman" pitchFamily="18" charset="0"/>
                <a:cs typeface="Times New Roman" pitchFamily="18" charset="0"/>
              </a:rPr>
              <a:t>. 83 (2012) 023901</a:t>
            </a:r>
            <a:endParaRPr lang="en-GB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43884A-EE95-23D6-0C3E-6EB7CBB44D8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81030" y="1131351"/>
            <a:ext cx="1828800" cy="1414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292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1D90DDE3-871F-7A18-75E4-09EB277F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BAA07E1D-CAAA-3F5D-5C29-229D5619B8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Crystal anisotropy and biaxial bending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7EACD3-B769-E842-1ADC-3FBC37D1EA84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8D6A8E9-7396-2309-1628-DB32CC362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195" y="453656"/>
                <a:ext cx="6822565" cy="2438400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457200" lvl="0" indent="-342900" algn="l" defTabSz="6858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tabLst>
                    <a:tab pos="271463" algn="l"/>
                  </a:tabLst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just"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According to anisotropic elasticity theory, the Hooke’s-law equations give</a:t>
                </a: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                      </m:t>
                      </m:r>
                      <m:f>
                        <m:fPr>
                          <m:type m:val="lin"/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 i="1" smtClean="0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14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15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16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                      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  <a:cs typeface="Times New Roman" pitchFamily="18" charset="0"/>
                        </a:rPr>
                        <m:t>                      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400" i="1" smtClean="0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ea typeface="Cambria Math"/>
                          <a:cs typeface="Times New Roman" pitchFamily="18" charset="0"/>
                        </a:rPr>
                        <m:t>+</m:t>
                      </m:r>
                      <m:f>
                        <m:fPr>
                          <m:type m:val="lin"/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400" i="1">
                              <a:latin typeface="Cambria Math"/>
                              <a:ea typeface="Cambria Math"/>
                              <a:cs typeface="Times New Roman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 smtClean="0">
                                  <a:latin typeface="Cambria Math"/>
                                  <a:ea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i="1" smtClean="0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6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400050" lvl="1" indent="0" algn="just">
                  <a:buFont typeface="Arial" panose="020B0604020202020204" pitchFamily="34" charset="0"/>
                  <a:buNone/>
                </a:pP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:r>
                  <a:rPr lang="en-US" sz="1400" i="1" dirty="0" err="1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en-US" sz="1400" i="1" baseline="-25000" dirty="0" err="1">
                    <a:latin typeface="Times New Roman" pitchFamily="18" charset="0"/>
                    <a:cs typeface="Times New Roman" pitchFamily="18" charset="0"/>
                  </a:rPr>
                  <a:t>qr</a:t>
                </a: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 are the components of the elastic compliance tensor, </a:t>
                </a:r>
                <a:r>
                  <a:rPr lang="en-US" sz="1400" b="1" i="1" dirty="0">
                    <a:latin typeface="Times New Roman" pitchFamily="18" charset="0"/>
                    <a:cs typeface="Times New Roman" pitchFamily="18" charset="0"/>
                  </a:rPr>
                  <a:t>u</a:t>
                </a: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 is the displacement vector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a:rPr lang="en-US" sz="1400" i="1" smtClean="0">
                            <a:latin typeface="Cambria Math"/>
                            <a:cs typeface="Times New Roman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400" i="1" smtClean="0">
                            <a:latin typeface="Cambria Math"/>
                            <a:cs typeface="Times New Roman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sz="1400" i="1" smtClean="0">
                            <a:latin typeface="Cambria Math"/>
                            <a:cs typeface="Times New Roman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 is the stress tensor. </a:t>
                </a:r>
                <a:endParaRPr lang="en-GB" sz="1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98D6A8E9-7396-2309-1628-DB32CC362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95" y="453656"/>
                <a:ext cx="6822565" cy="2438400"/>
              </a:xfrm>
              <a:prstGeom prst="rect">
                <a:avLst/>
              </a:prstGeom>
              <a:blipFill>
                <a:blip r:embed="rId3"/>
                <a:stretch>
                  <a:fillRect l="-536" r="-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C3C59E-275C-31C7-E71B-00B1C4FE3767}"/>
                  </a:ext>
                </a:extLst>
              </p:cNvPr>
              <p:cNvSpPr txBox="1"/>
              <p:nvPr/>
            </p:nvSpPr>
            <p:spPr>
              <a:xfrm>
                <a:off x="237625" y="2475636"/>
                <a:ext cx="7697336" cy="23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For two-</a:t>
                </a:r>
                <a:r>
                  <a:rPr lang="en-US" sz="1600" dirty="0" err="1">
                    <a:latin typeface="Times New Roman" pitchFamily="18" charset="0"/>
                    <a:cs typeface="Times New Roman" pitchFamily="18" charset="0"/>
                  </a:rPr>
                  <a:t>dimentional</a:t>
                </a: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 bending with torques </a:t>
                </a:r>
                <a:r>
                  <a:rPr lang="en-US" sz="16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1600" baseline="-25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 and </a:t>
                </a:r>
                <a:r>
                  <a:rPr lang="en-US" sz="1600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sz="1600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, we have: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den>
                      </m:f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22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den>
                      </m:f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sz="1400" b="0" i="1" dirty="0">
                  <a:latin typeface="Cambria Math"/>
                  <a:cs typeface="Times New Roman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33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23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  <a:cs typeface="Times New Roman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b="0" i="1" smtClean="0">
                          <a:latin typeface="Cambria Math"/>
                          <a:cs typeface="Times New Roman" pitchFamily="18" charset="0"/>
                        </a:rPr>
                        <m:t>=0</m:t>
                      </m:r>
                    </m:oMath>
                  </m:oMathPara>
                </a14:m>
                <a:endParaRPr lang="en-US" sz="1400" b="0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0"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Times New Roman" pitchFamily="18" charset="0"/>
                    <a:cs typeface="Times New Roman" pitchFamily="18" charset="0"/>
                  </a:rPr>
                  <a:t>Integrating these equations we obtain the displacement vector</a:t>
                </a:r>
                <a:endParaRPr lang="en-US" sz="1400" dirty="0">
                  <a:latin typeface="Times New Roman" pitchFamily="18" charset="0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box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51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0" i="1" dirty="0">
                  <a:solidFill>
                    <a:srgbClr val="0000CC"/>
                  </a:solidFill>
                  <a:latin typeface="Cambria Math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box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41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62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type m:val="lin"/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  <a:cs typeface="Times New Roman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  <a:cs typeface="Times New Roman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i="1" dirty="0">
                  <a:solidFill>
                    <a:srgbClr val="0000CC"/>
                  </a:solidFill>
                  <a:latin typeface="Cambria Math"/>
                  <a:cs typeface="Times New Roman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𝐼</m:t>
                              </m:r>
                            </m:den>
                          </m:f>
                        </m:e>
                      </m:box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[</m:t>
                      </m:r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61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62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32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/>
                              <a:cs typeface="Times New Roman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  <a:cs typeface="Times New Roman" pitchFamily="18" charset="0"/>
                        </a:rPr>
                        <m:t>]</m:t>
                      </m:r>
                    </m:oMath>
                  </m:oMathPara>
                </a14:m>
                <a:endParaRPr lang="en-US" sz="1400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Times New Roman" pitchFamily="18" charset="0"/>
                    <a:cs typeface="Times New Roman" pitchFamily="18" charset="0"/>
                  </a:rPr>
                  <a:t>And the radii are: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11</m:t>
                        </m:r>
                      </m:sub>
                    </m:sSub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12</m:t>
                        </m:r>
                      </m:sub>
                    </m:sSub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400" b="0" i="1" smtClean="0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sz="1400" b="0" i="1" smtClean="0">
                        <a:latin typeface="Cambria Math"/>
                      </a:rPr>
                      <m:t>,  </m:t>
                    </m:r>
                    <m:f>
                      <m:f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1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21</m:t>
                        </m:r>
                      </m:sub>
                    </m:sSub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𝐼</m:t>
                        </m:r>
                      </m:den>
                    </m:f>
                    <m:r>
                      <a:rPr lang="en-US" sz="1400" i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</a:rPr>
                          <m:t>22</m:t>
                        </m:r>
                      </m:sub>
                    </m:sSub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𝐼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C3C59E-275C-31C7-E71B-00B1C4FE3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25" y="2475636"/>
                <a:ext cx="7697336" cy="2331216"/>
              </a:xfrm>
              <a:prstGeom prst="rect">
                <a:avLst/>
              </a:prstGeom>
              <a:blipFill>
                <a:blip r:embed="rId4"/>
                <a:stretch>
                  <a:fillRect l="-475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D:\Dropbox\xianbo_hotmail\Dropbox\Job\APS\320194\figures\biaxial bending.jpg">
            <a:extLst>
              <a:ext uri="{FF2B5EF4-FFF2-40B4-BE49-F238E27FC236}">
                <a16:creationId xmlns:a16="http://schemas.microsoft.com/office/drawing/2014/main" id="{E1661683-E1BB-F3D1-3647-EB6C0DC77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307416"/>
            <a:ext cx="2893061" cy="119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12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9C8A85FB-DA0E-9183-B437-6D8E1D428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801B25B6-97E0-A1B9-5548-D6F261C9C8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XOPPY-CRYSTAL 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037FF-F77A-F23C-9EFB-A326EB3621C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C71FF-E8B4-5616-CB2B-B6619C72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78" y="1242038"/>
            <a:ext cx="991902" cy="1252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EB3D3-D92C-63A2-B96F-C71479DF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68" y="752384"/>
            <a:ext cx="1789522" cy="319212"/>
          </a:xfrm>
          <a:prstGeom prst="rect">
            <a:avLst/>
          </a:prstGeom>
        </p:spPr>
      </p:pic>
      <p:sp>
        <p:nvSpPr>
          <p:cNvPr id="7" name="Google Shape;40;p8">
            <a:extLst>
              <a:ext uri="{FF2B5EF4-FFF2-40B4-BE49-F238E27FC236}">
                <a16:creationId xmlns:a16="http://schemas.microsoft.com/office/drawing/2014/main" id="{EF451D9F-6A8C-CB39-9B66-A6DFD4D87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974" y="2665408"/>
            <a:ext cx="2771249" cy="1946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Multilamellar (ML)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Bent Bragg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Bent Laue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Penning-Polder (PP)</a:t>
            </a:r>
            <a:endParaRPr lang="en-US" sz="18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Bent Laue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332524-094E-A651-6C20-911439CCF70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979341" y="2051326"/>
            <a:ext cx="2926080" cy="2560320"/>
          </a:xfrm>
          <a:prstGeom prst="rect">
            <a:avLst/>
          </a:prstGeom>
        </p:spPr>
      </p:pic>
      <p:sp>
        <p:nvSpPr>
          <p:cNvPr id="11" name="Google Shape;40;p8">
            <a:extLst>
              <a:ext uri="{FF2B5EF4-FFF2-40B4-BE49-F238E27FC236}">
                <a16:creationId xmlns:a16="http://schemas.microsoft.com/office/drawing/2014/main" id="{A73DDC51-5748-C17C-544D-F532489166E9}"/>
              </a:ext>
            </a:extLst>
          </p:cNvPr>
          <p:cNvSpPr txBox="1">
            <a:spLocks/>
          </p:cNvSpPr>
          <p:nvPr/>
        </p:nvSpPr>
        <p:spPr>
          <a:xfrm>
            <a:off x="3296264" y="531854"/>
            <a:ext cx="2005840" cy="15426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tabLst>
                <a:tab pos="27146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Symmetric Bragg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Bent Crystal ML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12 keV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Si(333)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Rm = 0.5 m</a:t>
            </a:r>
            <a:endParaRPr lang="en-US" sz="1400" dirty="0"/>
          </a:p>
        </p:txBody>
      </p:sp>
      <p:sp>
        <p:nvSpPr>
          <p:cNvPr id="12" name="Google Shape;40;p8">
            <a:extLst>
              <a:ext uri="{FF2B5EF4-FFF2-40B4-BE49-F238E27FC236}">
                <a16:creationId xmlns:a16="http://schemas.microsoft.com/office/drawing/2014/main" id="{4074C3E6-AA1D-4D48-26D2-E319879192DC}"/>
              </a:ext>
            </a:extLst>
          </p:cNvPr>
          <p:cNvSpPr txBox="1">
            <a:spLocks/>
          </p:cNvSpPr>
          <p:nvPr/>
        </p:nvSpPr>
        <p:spPr>
          <a:xfrm>
            <a:off x="6348734" y="531853"/>
            <a:ext cx="2444504" cy="154261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tabLst>
                <a:tab pos="27146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Asymmetric Laue (</a:t>
            </a:r>
            <a:r>
              <a:rPr lang="el-GR" sz="1600" dirty="0"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=35°)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Bent Crystal PP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30 keV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Si(111)</a:t>
            </a:r>
          </a:p>
          <a:p>
            <a:pPr marL="114300" indent="0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Rm = 20.0 m</a:t>
            </a:r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2250BE-CB6F-C08F-01D7-F12A57372D8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107946" y="2051326"/>
            <a:ext cx="292608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1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 descr="C:\NSLSII\Reports\Meetings\SPIE2011\figures\Graphic1.jpg">
            <a:extLst>
              <a:ext uri="{FF2B5EF4-FFF2-40B4-BE49-F238E27FC236}">
                <a16:creationId xmlns:a16="http://schemas.microsoft.com/office/drawing/2014/main" id="{ED0A451F-D6F6-C315-C869-37D8CFF4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0950" y="2969573"/>
            <a:ext cx="2437525" cy="100584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DC02607-3BAA-C7AA-ED7E-5FD0C8CE6652}"/>
              </a:ext>
            </a:extLst>
          </p:cNvPr>
          <p:cNvSpPr txBox="1">
            <a:spLocks/>
          </p:cNvSpPr>
          <p:nvPr/>
        </p:nvSpPr>
        <p:spPr>
          <a:xfrm>
            <a:off x="228600" y="182880"/>
            <a:ext cx="8686800" cy="667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Sagittally</a:t>
            </a:r>
            <a:r>
              <a:rPr lang="en-US" sz="2400" dirty="0"/>
              <a:t> bent Laue crystal monochromator</a:t>
            </a:r>
          </a:p>
        </p:txBody>
      </p:sp>
      <p:pic>
        <p:nvPicPr>
          <p:cNvPr id="5" name="Picture 5" descr="C:\NSLSII\Reports\Meetings\SPIE2011\figures\DoubleLaue.jpg">
            <a:extLst>
              <a:ext uri="{FF2B5EF4-FFF2-40B4-BE49-F238E27FC236}">
                <a16:creationId xmlns:a16="http://schemas.microsoft.com/office/drawing/2014/main" id="{EF0AECF9-2410-DAC9-7856-66DA775BB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388" y="1040973"/>
            <a:ext cx="4714239" cy="2999970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B0A330-6E79-A972-CA26-38FA941AD17D}"/>
              </a:ext>
            </a:extLst>
          </p:cNvPr>
          <p:cNvSpPr txBox="1">
            <a:spLocks/>
          </p:cNvSpPr>
          <p:nvPr/>
        </p:nvSpPr>
        <p:spPr>
          <a:xfrm>
            <a:off x="5359400" y="1315719"/>
            <a:ext cx="3429000" cy="1017448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Focusing condition</a:t>
            </a:r>
          </a:p>
        </p:txBody>
      </p:sp>
      <p:pic>
        <p:nvPicPr>
          <p:cNvPr id="7" name="Picture 16" descr="C:\NSLSII\Reports\Meetings\SPIE2011\figures\Graphic1.jpg">
            <a:extLst>
              <a:ext uri="{FF2B5EF4-FFF2-40B4-BE49-F238E27FC236}">
                <a16:creationId xmlns:a16="http://schemas.microsoft.com/office/drawing/2014/main" id="{D54A6AA9-8074-2BAC-E195-5EC4790A7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77560" y="1756698"/>
            <a:ext cx="2284307" cy="519548"/>
          </a:xfrm>
          <a:prstGeom prst="rect">
            <a:avLst/>
          </a:prstGeom>
          <a:noFill/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37B0C2-E4C8-7AB7-041B-864C9A638E43}"/>
              </a:ext>
            </a:extLst>
          </p:cNvPr>
          <p:cNvSpPr txBox="1">
            <a:spLocks/>
          </p:cNvSpPr>
          <p:nvPr/>
        </p:nvSpPr>
        <p:spPr>
          <a:xfrm>
            <a:off x="5403056" y="2335761"/>
            <a:ext cx="3341687" cy="808761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 2"/>
              <a:buChar char="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Rowland condition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3B9185-F0C2-542C-03CB-088B0A671838}"/>
              </a:ext>
            </a:extLst>
          </p:cNvPr>
          <p:cNvSpPr/>
          <p:nvPr/>
        </p:nvSpPr>
        <p:spPr>
          <a:xfrm>
            <a:off x="157539" y="4231525"/>
            <a:ext cx="48342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Z. Zhong, </a:t>
            </a:r>
            <a:r>
              <a:rPr lang="en-US" sz="1400" i="1" dirty="0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. J. Appl.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Cryst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. 34, 504 (2001). 34, 646 (2001) </a:t>
            </a:r>
          </a:p>
        </p:txBody>
      </p:sp>
    </p:spTree>
    <p:extLst>
      <p:ext uri="{BB962C8B-B14F-4D97-AF65-F5344CB8AC3E}">
        <p14:creationId xmlns:p14="http://schemas.microsoft.com/office/powerpoint/2010/main" val="341248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5BA773-1401-96C9-1458-B8BDA554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14" y="4407862"/>
            <a:ext cx="3429378" cy="359873"/>
          </a:xfrm>
          <a:prstGeom prst="rect">
            <a:avLst/>
          </a:prstGeom>
        </p:spPr>
      </p:pic>
      <p:pic>
        <p:nvPicPr>
          <p:cNvPr id="8" name="Picture 7" descr="Diagram, engineering drawing&#10;&#10;AI-generated content may be incorrect.">
            <a:extLst>
              <a:ext uri="{FF2B5EF4-FFF2-40B4-BE49-F238E27FC236}">
                <a16:creationId xmlns:a16="http://schemas.microsoft.com/office/drawing/2014/main" id="{307EFAC3-6196-A0EE-D4EF-11C30F17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781" y="643467"/>
            <a:ext cx="4812717" cy="356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1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76BE9-0C2C-E742-1D81-DC90AF619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72" y="307187"/>
            <a:ext cx="6482228" cy="362885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30FB2-7563-8B23-EA72-6B07C611CA6B}"/>
              </a:ext>
            </a:extLst>
          </p:cNvPr>
          <p:cNvSpPr txBox="1">
            <a:spLocks/>
          </p:cNvSpPr>
          <p:nvPr/>
        </p:nvSpPr>
        <p:spPr>
          <a:xfrm>
            <a:off x="3972486" y="4011887"/>
            <a:ext cx="4797319" cy="888620"/>
          </a:xfrm>
          <a:prstGeom prst="rect">
            <a:avLst/>
          </a:prstGeom>
        </p:spPr>
        <p:txBody>
          <a:bodyPr/>
          <a:lstStyle>
            <a:lvl1pPr marL="271463" indent="-271463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tabLst>
                <a:tab pos="27146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1488" indent="-20002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1513" indent="-20002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1538" indent="-20002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8706" indent="-207169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0"/>
              </a:spcAft>
              <a:buNone/>
            </a:pPr>
            <a:r>
              <a:rPr lang="da-DK" sz="1200"/>
              <a:t>M. Martinson, N. Samadi, et al, J Synch Rad, 21, (2014) 479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sz="1200"/>
              <a:t>M. Martinson, N. Samadi, et al, J Synch Rad, 22, (2015) 801</a:t>
            </a:r>
          </a:p>
          <a:p>
            <a:pPr marL="0" indent="0">
              <a:spcAft>
                <a:spcPts val="0"/>
              </a:spcAft>
              <a:buNone/>
            </a:pPr>
            <a:r>
              <a:rPr lang="da-DK" sz="1200"/>
              <a:t>M. Martinson, N. Samadi, et al, J Synch Rad, 24, (2017) 1146</a:t>
            </a:r>
          </a:p>
          <a:p>
            <a:pPr marL="0" indent="0">
              <a:spcAft>
                <a:spcPts val="0"/>
              </a:spcAft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00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;p8">
            <a:extLst>
              <a:ext uri="{FF2B5EF4-FFF2-40B4-BE49-F238E27FC236}">
                <a16:creationId xmlns:a16="http://schemas.microsoft.com/office/drawing/2014/main" id="{E0079DD1-006A-1FC1-D03C-8C6241916D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1102" y="619075"/>
            <a:ext cx="8672754" cy="4108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Non-dispersive (scanning)	</a:t>
            </a:r>
            <a:endParaRPr lang="en-US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Point-to-point/line focusing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Spherically bent crystal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Johann geometry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Johansson geometry</a:t>
            </a:r>
          </a:p>
          <a:p>
            <a:pPr lvl="2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Other geometry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Dispersive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		</a:t>
            </a:r>
            <a:endParaRPr lang="en-US" sz="20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von Hamos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“In-circle”</a:t>
            </a:r>
            <a:r>
              <a:rPr lang="en-GB" sz="2000" dirty="0">
                <a:latin typeface="Times New Roman" pitchFamily="18" charset="0"/>
                <a:cs typeface="Times New Roman" pitchFamily="18" charset="0"/>
              </a:rPr>
              <a:t> dispersive geometry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Flat crystal 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miniXES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</a:t>
            </a:r>
            <a:endParaRPr sz="2000" dirty="0"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X-ray Emission Spectrometer Geometry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0FB67-B590-5FA3-AF96-3C3EF3362502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B9C9D383-0B1D-B869-2CD7-6DC8298C8CDD}"/>
              </a:ext>
            </a:extLst>
          </p:cNvPr>
          <p:cNvGrpSpPr/>
          <p:nvPr/>
        </p:nvGrpSpPr>
        <p:grpSpPr>
          <a:xfrm>
            <a:off x="5687776" y="1108025"/>
            <a:ext cx="2618024" cy="2677656"/>
            <a:chOff x="5992576" y="1712416"/>
            <a:chExt cx="2618024" cy="26776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9EAE87B-1B98-08B5-3B66-609CF12205FD}"/>
                </a:ext>
              </a:extLst>
            </p:cNvPr>
            <p:cNvSpPr/>
            <p:nvPr/>
          </p:nvSpPr>
          <p:spPr>
            <a:xfrm>
              <a:off x="5992576" y="1712416"/>
              <a:ext cx="2618024" cy="2677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rPr>
                <a:t>Analyzer expensive</a:t>
              </a: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endParaRPr 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endParaRPr>
            </a:p>
            <a:p>
              <a:pPr marL="0" lvl="1"/>
              <a:r>
                <a:rPr lang="en-US" sz="2400" dirty="0">
                  <a:solidFill>
                    <a:srgbClr val="0000CC"/>
                  </a:solidFill>
                  <a:latin typeface="Times New Roman" pitchFamily="18" charset="0"/>
                  <a:cs typeface="Times New Roman" pitchFamily="18" charset="0"/>
                </a:rPr>
                <a:t>Detector expensive</a:t>
              </a:r>
              <a:endParaRPr lang="en-US" sz="2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Right Arrow 6">
              <a:extLst>
                <a:ext uri="{FF2B5EF4-FFF2-40B4-BE49-F238E27FC236}">
                  <a16:creationId xmlns:a16="http://schemas.microsoft.com/office/drawing/2014/main" id="{0B69743A-7B56-6CD2-42EF-D2831658CDD0}"/>
                </a:ext>
              </a:extLst>
            </p:cNvPr>
            <p:cNvSpPr/>
            <p:nvPr/>
          </p:nvSpPr>
          <p:spPr>
            <a:xfrm rot="5400000">
              <a:off x="6528646" y="2996354"/>
              <a:ext cx="1496907" cy="381000"/>
            </a:xfrm>
            <a:prstGeom prst="rightArrow">
              <a:avLst>
                <a:gd name="adj1" fmla="val 36685"/>
                <a:gd name="adj2" fmla="val 74989"/>
              </a:avLst>
            </a:prstGeom>
            <a:solidFill>
              <a:srgbClr val="00B0F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41343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02117ACA-6C7D-EDBF-7B32-C1084602A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699FB370-7C78-B9BC-42B9-95DB4AC301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Non-dispersive Geometry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B5B25-1EBB-B16C-591A-D9AB1595E7DB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535F249-CA29-EB7A-FAA8-943E0890E8FC}"/>
              </a:ext>
            </a:extLst>
          </p:cNvPr>
          <p:cNvSpPr txBox="1">
            <a:spLocks/>
          </p:cNvSpPr>
          <p:nvPr/>
        </p:nvSpPr>
        <p:spPr>
          <a:xfrm>
            <a:off x="240146" y="3684693"/>
            <a:ext cx="8534400" cy="108800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457200" lvl="0" indent="-342900" algn="l" defTabSz="6858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tabLst>
                <a:tab pos="271463" algn="l"/>
              </a:tabLs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Resolution and solid angle depends on</a:t>
            </a: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Intrinsic broadening due to bending (XOP </a:t>
            </a:r>
            <a:r>
              <a:rPr lang="en-US" sz="1800" dirty="0" err="1">
                <a:latin typeface="Times New Roman" pitchFamily="18" charset="0"/>
                <a:cs typeface="Times New Roman" pitchFamily="18" charset="0"/>
              </a:rPr>
              <a:t>Bent_Crystal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GB" sz="18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Geometric effect (ray tracing)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3090794-CCB5-41E6-9DE8-C260ACD73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546" y="3082022"/>
            <a:ext cx="365760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P. </a:t>
            </a:r>
            <a:r>
              <a:rPr kumimoji="0" lang="en-GB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Jalal</a:t>
            </a: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 and A. </a:t>
            </a:r>
            <a:r>
              <a:rPr kumimoji="0" lang="en-GB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Golamreza</a:t>
            </a: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, </a:t>
            </a:r>
            <a:r>
              <a:rPr kumimoji="0" lang="en-GB" sz="10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J. Opt. Soc. Am. A </a:t>
            </a:r>
            <a:r>
              <a:rPr kumimoji="0" lang="en-GB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29 (2012) 68-77</a:t>
            </a: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3C873C4-7CC7-C0C2-92A9-64AE172FB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374857"/>
              </p:ext>
            </p:extLst>
          </p:nvPr>
        </p:nvGraphicFramePr>
        <p:xfrm>
          <a:off x="4202546" y="1060111"/>
          <a:ext cx="4394649" cy="1957962"/>
        </p:xfrm>
        <a:graphic>
          <a:graphicData uri="http://schemas.openxmlformats.org/drawingml/2006/table">
            <a:tbl>
              <a:tblPr/>
              <a:tblGrid>
                <a:gridCol w="1986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7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Case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800" baseline="-30000" dirty="0">
                          <a:ea typeface="SimSun" pitchFamily="2" charset="-122"/>
                          <a:cs typeface="Times New Roman" pitchFamily="18" charset="0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800" baseline="-30000" dirty="0">
                          <a:ea typeface="SimSun" pitchFamily="2" charset="-122"/>
                          <a:cs typeface="Times New Roman" pitchFamily="18" charset="0"/>
                        </a:rPr>
                        <a:t>2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Johann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Johansson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Spherical Plate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Wittry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General focusing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8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8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8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8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8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8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Picture 3" descr="D:\Dropbox\xianbo_hotmail\Dropbox\reports\XES_instrument\figures\Focusing.jpg">
            <a:extLst>
              <a:ext uri="{FF2B5EF4-FFF2-40B4-BE49-F238E27FC236}">
                <a16:creationId xmlns:a16="http://schemas.microsoft.com/office/drawing/2014/main" id="{12E27994-1D9D-9938-15FD-F49145FE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6" y="872595"/>
            <a:ext cx="3419983" cy="265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49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C7A8E873-1C09-2EEB-FC1D-6924544B5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06AEDADD-7259-6959-E258-E25128D2E3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Effective Solid Angle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365FF7-3EAB-53DB-4829-7E31EACC9F39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F923C4E-FD8A-1FA6-FD78-B193F13BA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35006"/>
              </p:ext>
            </p:extLst>
          </p:nvPr>
        </p:nvGraphicFramePr>
        <p:xfrm>
          <a:off x="5940580" y="3328249"/>
          <a:ext cx="3035299" cy="1305690"/>
        </p:xfrm>
        <a:graphic>
          <a:graphicData uri="http://schemas.openxmlformats.org/drawingml/2006/table">
            <a:tbl>
              <a:tblPr/>
              <a:tblGrid>
                <a:gridCol w="1219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3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Case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200" baseline="-30000" dirty="0">
                          <a:ea typeface="SimSun" pitchFamily="2" charset="-122"/>
                          <a:cs typeface="Times New Roman" pitchFamily="18" charset="0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R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kumimoji="0" lang="en-GB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  <a:cs typeface="Times New Roman" pitchFamily="18" charset="0"/>
                        </a:rPr>
                        <a:t>R</a:t>
                      </a:r>
                      <a:r>
                        <a:rPr kumimoji="0" lang="en-GB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SimSun" pitchFamily="2" charset="-122"/>
                          <a:cs typeface="Times New Roman" pitchFamily="18" charset="0"/>
                        </a:rPr>
                        <a:t>’</a:t>
                      </a:r>
                      <a:r>
                        <a:rPr lang="en-GB" sz="1200" baseline="-30000" dirty="0">
                          <a:ea typeface="SimSun" pitchFamily="2" charset="-122"/>
                          <a:cs typeface="Times New Roman" pitchFamily="18" charset="0"/>
                        </a:rPr>
                        <a:t>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Johann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Johansson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∞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Spherical Plate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Wittry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General focusing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latin typeface="Times New Roman"/>
                          <a:ea typeface="SimSun"/>
                          <a:cs typeface="Times New Roman"/>
                        </a:rPr>
                        <a:t>1/2</a:t>
                      </a:r>
                      <a:endParaRPr lang="en-GB" sz="120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1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2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latin typeface="Times New Roman"/>
                          <a:ea typeface="SimSun"/>
                          <a:cs typeface="Times New Roman"/>
                        </a:rPr>
                        <a:t>sin</a:t>
                      </a:r>
                      <a:r>
                        <a:rPr lang="en-GB" sz="1200" baseline="30000" dirty="0">
                          <a:latin typeface="Times New Roman"/>
                          <a:ea typeface="SimSun"/>
                          <a:cs typeface="Times New Roman"/>
                        </a:rPr>
                        <a:t>2</a:t>
                      </a:r>
                      <a:r>
                        <a:rPr lang="en-GB" sz="1200" i="1" dirty="0">
                          <a:latin typeface="Times New Roman"/>
                          <a:ea typeface="SimSun"/>
                          <a:cs typeface="Times New Roman"/>
                        </a:rPr>
                        <a:t>θ</a:t>
                      </a:r>
                      <a:r>
                        <a:rPr lang="en-GB" sz="1200" baseline="-25000" dirty="0">
                          <a:latin typeface="Times New Roman"/>
                          <a:ea typeface="SimSun"/>
                          <a:cs typeface="Times New Roman"/>
                        </a:rPr>
                        <a:t>B</a:t>
                      </a:r>
                      <a:endParaRPr lang="en-GB" sz="1200" dirty="0"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" name="Picture 3" descr="D:\Dropbox\xianbo_hotmail\Dropbox\reports\XES_instrument\figures\Focusing.jpg">
            <a:extLst>
              <a:ext uri="{FF2B5EF4-FFF2-40B4-BE49-F238E27FC236}">
                <a16:creationId xmlns:a16="http://schemas.microsoft.com/office/drawing/2014/main" id="{833D2F65-CCD8-F425-9B52-06AD81962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80" y="811646"/>
            <a:ext cx="2950007" cy="228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599DB1D8-6211-A4E7-3C51-05410D3AA9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121" y="518791"/>
                <a:ext cx="5650302" cy="4320627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457200" lvl="0" indent="-342900" algn="l" defTabSz="685800" rtl="0" eaLnBrk="1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tabLst>
                    <a:tab pos="271463" algn="l"/>
                  </a:tabLst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lvl="1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71600" lvl="2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800" lvl="3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86000" lvl="4" indent="-317500" algn="l" defTabSz="685800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3200" lvl="5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00400" lvl="6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7600" lvl="7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14800" lvl="8" indent="-317500" algn="l" defTabSz="6858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lvl="0" indent="-285750" algn="just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The angle deviation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from the Bragg angle at a given point 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P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(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x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, 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y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, </a:t>
                </a:r>
                <a:r>
                  <a:rPr lang="en-GB" sz="1400" i="1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z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) on the crystal surface is expressed in an analytical expression</a:t>
                </a:r>
                <a:endParaRPr lang="en-US" sz="1400" dirty="0">
                  <a:latin typeface="Times New Roman" pitchFamily="18" charset="0"/>
                  <a:ea typeface="宋体" pitchFamily="2" charset="-122"/>
                  <a:cs typeface="Times New Roman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𝛥𝜃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𝑥</m:t>
                      </m:r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𝑥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GB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CC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0" indent="0" algn="just">
                  <a:buNone/>
                </a:pPr>
                <a:endParaRPr lang="en-US" sz="1400" dirty="0">
                  <a:solidFill>
                    <a:srgbClr val="0000CC"/>
                  </a:solidFill>
                </a:endParaRPr>
              </a:p>
              <a:p>
                <a:pPr marL="285750" lvl="0" indent="-28575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chemeClr val="tx1">
                      <a:lumMod val="95000"/>
                      <a:lumOff val="5000"/>
                    </a:schemeClr>
                  </a:buClr>
                  <a:buFont typeface="Times New Roman" panose="02020603050405020304" pitchFamily="18" charset="0"/>
                  <a:buChar char="●"/>
                </a:pP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The energy resolution for a given analyzer crystal is calculated by,</a:t>
                </a:r>
                <a:endParaRPr lang="en-US" sz="600" dirty="0">
                  <a:latin typeface="Arial" pitchFamily="34" charset="0"/>
                  <a:cs typeface="Arial" pitchFamily="34" charset="0"/>
                </a:endParaRP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den>
                      </m:f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𝑚𝑎𝑥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𝑚𝑖𝑛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00CC"/>
                                  </a:solidFill>
                                  <a:latin typeface="Cambria Math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0" lvl="0" indent="0" algn="just" eaLnBrk="0" fontAlgn="base" hangingPunct="0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where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max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and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min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are the maximum and minimum values of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across the whole crystal surface, respectively, </a:t>
                </a:r>
                <a:r>
                  <a:rPr lang="en-GB" sz="14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Δ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B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is the rocking curve width of the analyzer crystal, and </a:t>
                </a:r>
                <a:r>
                  <a:rPr lang="en-GB" sz="1400" i="1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θ</a:t>
                </a:r>
                <a:r>
                  <a:rPr lang="en-GB" sz="1400" baseline="-30000" dirty="0" err="1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B</a:t>
                </a:r>
                <a:r>
                  <a:rPr lang="en-GB" sz="1400" dirty="0">
                    <a:latin typeface="Times New Roman" pitchFamily="18" charset="0"/>
                    <a:ea typeface="宋体" pitchFamily="2" charset="-122"/>
                    <a:cs typeface="Times New Roman" pitchFamily="18" charset="0"/>
                  </a:rPr>
                  <a:t> is the Bragg angle.</a:t>
                </a:r>
              </a:p>
            </p:txBody>
          </p:sp>
        </mc:Choice>
        <mc:Fallback xmlns="">
          <p:sp>
            <p:nvSpPr>
              <p:cNvPr id="4" name="Content Placeholder 6">
                <a:extLst>
                  <a:ext uri="{FF2B5EF4-FFF2-40B4-BE49-F238E27FC236}">
                    <a16:creationId xmlns:a16="http://schemas.microsoft.com/office/drawing/2014/main" id="{599DB1D8-6211-A4E7-3C51-05410D3AA9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21" y="518791"/>
                <a:ext cx="5650302" cy="4320627"/>
              </a:xfrm>
              <a:prstGeom prst="rect">
                <a:avLst/>
              </a:prstGeom>
              <a:blipFill>
                <a:blip r:embed="rId4"/>
                <a:stretch>
                  <a:fillRect l="-756" t="-141" r="-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8151B3B2-56F8-BA25-845B-2BC4C5CEBE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6801153"/>
                  </p:ext>
                </p:extLst>
              </p:nvPr>
            </p:nvGraphicFramePr>
            <p:xfrm>
              <a:off x="791727" y="1362632"/>
              <a:ext cx="4403090" cy="177992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439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591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569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cot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(1−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)</m:t>
                                  </m:r>
                                </m:e>
                              </m:func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76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func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′2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</m:e>
                                  </m:func>
                                </m:den>
                              </m:f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′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75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cot</m:t>
                                      </m:r>
                                    </m:e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4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4</m:t>
                                      </m:r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4</m:t>
                                      </m:r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′2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GB" sz="14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</m:func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14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GB" sz="14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GB" sz="1400">
                                  <a:solidFill>
                                    <a:schemeClr val="tx1"/>
                                  </a:solidFill>
                                  <a:effectLst/>
                                  <a:latin typeface="Cambria Math"/>
                                </a:rPr>
                                <m:t>−1)</m:t>
                              </m:r>
                            </m:oMath>
                          </a14:m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6">
                <a:extLst>
                  <a:ext uri="{FF2B5EF4-FFF2-40B4-BE49-F238E27FC236}">
                    <a16:creationId xmlns:a16="http://schemas.microsoft.com/office/drawing/2014/main" id="{8151B3B2-56F8-BA25-845B-2BC4C5CEBE8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46801153"/>
                  </p:ext>
                </p:extLst>
              </p:nvPr>
            </p:nvGraphicFramePr>
            <p:xfrm>
              <a:off x="791727" y="1362632"/>
              <a:ext cx="4403090" cy="1760129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4394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8591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5695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14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宋体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82258" r="-315" b="-3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767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173846" r="-31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75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301695" r="-315" b="-1203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399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160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</a:t>
                          </a:r>
                          <a:r>
                            <a:rPr lang="en-GB" sz="1600" baseline="-25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en-US" sz="1600" baseline="-25000" dirty="0">
                            <a:solidFill>
                              <a:schemeClr val="tx1"/>
                            </a:solidFill>
                            <a:effectLst/>
                            <a:latin typeface="Times New Roman" pitchFamily="18" charset="0"/>
                            <a:ea typeface="宋体"/>
                            <a:cs typeface="Times New Roman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C5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4173" t="-382258" r="-315" b="-145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932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4D058906-A9AF-9C10-48F6-5F0C4B62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CBA40132-170E-A5A4-3301-EA696926A1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Effective Solid Angle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DBED6-A40C-517C-D239-2FF92D795E06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553661B-C364-4034-9D5A-38A734682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700" y="479968"/>
            <a:ext cx="6505579" cy="440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51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>
          <a:extLst>
            <a:ext uri="{FF2B5EF4-FFF2-40B4-BE49-F238E27FC236}">
              <a16:creationId xmlns:a16="http://schemas.microsoft.com/office/drawing/2014/main" id="{7501A1BF-F138-6EE3-3068-225190749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>
            <a:extLst>
              <a:ext uri="{FF2B5EF4-FFF2-40B4-BE49-F238E27FC236}">
                <a16:creationId xmlns:a16="http://schemas.microsoft.com/office/drawing/2014/main" id="{8E3E9208-FD96-FAF0-AD97-EFDEF86214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175" y="64908"/>
            <a:ext cx="8836680" cy="5170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/>
              <a:t>Effective Solid Angle</a:t>
            </a:r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A651F-0D43-5223-D9E5-CB3FEDB7ED6C}"/>
              </a:ext>
            </a:extLst>
          </p:cNvPr>
          <p:cNvSpPr>
            <a:spLocks noGrp="1"/>
          </p:cNvSpPr>
          <p:nvPr/>
        </p:nvSpPr>
        <p:spPr>
          <a:xfrm>
            <a:off x="67175" y="4960588"/>
            <a:ext cx="2591081" cy="1364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Beamline Optics Design and Simulation Workshop 2025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2CDD2E-6E9D-971F-31C0-9F9CE10B5FBD}"/>
              </a:ext>
            </a:extLst>
          </p:cNvPr>
          <p:cNvSpPr txBox="1"/>
          <p:nvPr/>
        </p:nvSpPr>
        <p:spPr>
          <a:xfrm>
            <a:off x="2816012" y="577000"/>
            <a:ext cx="608784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Effective solid angle for |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Δ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θ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|&lt;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Δ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θ</a:t>
            </a:r>
            <a:r>
              <a:rPr lang="en-US" b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ref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/2,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Δ</a:t>
            </a:r>
            <a:r>
              <a:rPr 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θ</a:t>
            </a:r>
            <a:r>
              <a:rPr lang="en-US" b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ref</a:t>
            </a:r>
            <a:r>
              <a:rPr lang="en-US" b="1" baseline="-25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SimSun"/>
              </a:rPr>
              <a:t>is chosen based on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The intrinsic width of the rocking curve for the bent crystal:</a:t>
            </a:r>
          </a:p>
          <a:p>
            <a:pPr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For a Si333 crystal bent to 1 m, the width of the rocking curve is about 2.5×10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-5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rad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for 6.4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keV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X-rays.</a:t>
            </a:r>
          </a:p>
          <a:p>
            <a:pPr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The natural width of the emission lines to be measured:</a:t>
            </a:r>
          </a:p>
          <a:p>
            <a:pPr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The Fe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Kα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emission line width is about 1.6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eV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(Δ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2.5×10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-4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). For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sz="1600" i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45°, the equivalent angle range is given by (Δ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) tan </a:t>
            </a:r>
            <a:r>
              <a:rPr lang="en-US" sz="1600" i="1" dirty="0" err="1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n-US" sz="1600" i="1" baseline="-25000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2.5×10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-4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 The finite source size (sample volume that is illuminated):</a:t>
            </a:r>
          </a:p>
          <a:p>
            <a:pPr algn="just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 0.1 mm source at a source-to-crystal distance of 1 m gives an angle range of 1×10</a:t>
            </a:r>
            <a:r>
              <a:rPr lang="en-US" sz="1600" baseline="30000" dirty="0">
                <a:latin typeface="Times New Roman" pitchFamily="18" charset="0"/>
                <a:cs typeface="Times New Roman" pitchFamily="18" charset="0"/>
              </a:rPr>
              <a:t>-4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" name="Picture 3" descr="D:\Dropbox\reports\XES_instrument\figures\esa\Solidangle_all.jpg">
            <a:extLst>
              <a:ext uri="{FF2B5EF4-FFF2-40B4-BE49-F238E27FC236}">
                <a16:creationId xmlns:a16="http://schemas.microsoft.com/office/drawing/2014/main" id="{689817CE-B706-233C-7FC1-10F8071951D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145" y="581942"/>
            <a:ext cx="2181516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D:\Dropbox\reports\XES_instrument\figures\esa\Resolution_all.jpg">
            <a:extLst>
              <a:ext uri="{FF2B5EF4-FFF2-40B4-BE49-F238E27FC236}">
                <a16:creationId xmlns:a16="http://schemas.microsoft.com/office/drawing/2014/main" id="{1454F65D-1ECA-80FE-2DFC-1CF92E6747B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0145" y="2685062"/>
            <a:ext cx="2181516" cy="2103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569B3B-6E23-CCFE-A455-50165374EBF9}"/>
                  </a:ext>
                </a:extLst>
              </p:cNvPr>
              <p:cNvSpPr/>
              <p:nvPr/>
            </p:nvSpPr>
            <p:spPr>
              <a:xfrm>
                <a:off x="2816012" y="3943192"/>
                <a:ext cx="5911428" cy="9647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/>
                    <a:ea typeface="SimSun"/>
                  </a:rPr>
                  <a:t>Spectrometer resolution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Δ</m:t>
                          </m:r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rgbClr val="0000CC"/>
                              </a:solidFill>
                              <a:latin typeface="Cambria Math"/>
                            </a:rPr>
                            <m:t>𝐸</m:t>
                          </m:r>
                        </m:den>
                      </m:f>
                      <m:r>
                        <a:rPr lang="en-GB" sz="1400" i="1">
                          <a:solidFill>
                            <a:srgbClr val="0000CC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𝑚𝑎𝑥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1400" i="1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400">
                                              <a:solidFill>
                                                <a:srgbClr val="0000CC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1400" i="1">
                                                  <a:solidFill>
                                                    <a:srgbClr val="0000CC"/>
                                                  </a:solidFill>
                                                  <a:latin typeface="Cambria Math"/>
                                                </a:rPr>
                                                <m:t>𝑚𝑖𝑛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140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rgbClr val="0000C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𝐵</m:t>
                                      </m:r>
                                    </m:sub>
                                    <m:sup>
                                      <m:r>
                                        <a:rPr lang="en-GB" sz="1400" i="1">
                                          <a:solidFill>
                                            <a:srgbClr val="0000CC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GB" sz="1400" i="1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00CC"/>
                                  </a:solidFill>
                                  <a:latin typeface="Cambria Math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CC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US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A569B3B-6E23-CCFE-A455-50165374EB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012" y="3943192"/>
                <a:ext cx="5911428" cy="964751"/>
              </a:xfrm>
              <a:prstGeom prst="rect">
                <a:avLst/>
              </a:prstGeom>
              <a:blipFill>
                <a:blip r:embed="rId5"/>
                <a:stretch>
                  <a:fillRect l="-1134" t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F1873F-E0A5-8FC1-AC84-5C5209761E88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2421661" y="857412"/>
            <a:ext cx="394351" cy="7760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FE1189-1C09-9506-1086-80A13EA61221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2421661" y="3736622"/>
            <a:ext cx="394351" cy="41881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179619"/>
      </p:ext>
    </p:extLst>
  </p:cSld>
  <p:clrMapOvr>
    <a:masterClrMapping/>
  </p:clrMapOvr>
</p:sld>
</file>

<file path=ppt/theme/theme1.xml><?xml version="1.0" encoding="utf-8"?>
<a:theme xmlns:a="http://schemas.openxmlformats.org/drawingml/2006/main" name="PSC_all-hands_Xianbo">
  <a:themeElements>
    <a:clrScheme name="Argonne">
      <a:dk1>
        <a:srgbClr val="000000"/>
      </a:dk1>
      <a:lt1>
        <a:srgbClr val="FFFFFF"/>
      </a:lt1>
      <a:dk2>
        <a:srgbClr val="0082CA"/>
      </a:dk2>
      <a:lt2>
        <a:srgbClr val="F8B200"/>
      </a:lt2>
      <a:accent1>
        <a:srgbClr val="77B300"/>
      </a:accent1>
      <a:accent2>
        <a:srgbClr val="00609C"/>
      </a:accent2>
      <a:accent3>
        <a:srgbClr val="5B0091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DESY">
  <a:themeElements>
    <a:clrScheme name="Benutzerdefiniert 30">
      <a:dk1>
        <a:sysClr val="windowText" lastClr="000000"/>
      </a:dk1>
      <a:lt1>
        <a:sysClr val="window" lastClr="FFFFFF"/>
      </a:lt1>
      <a:dk2>
        <a:srgbClr val="898D8D"/>
      </a:dk2>
      <a:lt2>
        <a:srgbClr val="B2B4B2"/>
      </a:lt2>
      <a:accent1>
        <a:srgbClr val="007BC8"/>
      </a:accent1>
      <a:accent2>
        <a:srgbClr val="EB6E0F"/>
      </a:accent2>
      <a:accent3>
        <a:srgbClr val="004B7D"/>
      </a:accent3>
      <a:accent4>
        <a:srgbClr val="898D8D"/>
      </a:accent4>
      <a:accent5>
        <a:srgbClr val="B2B4B2"/>
      </a:accent5>
      <a:accent6>
        <a:srgbClr val="375E77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>
      <a:srgbClr val="8B6EC9"/>
    </a:custClr>
    <a:custClr>
      <a:srgbClr val="E35D50"/>
    </a:custClr>
    <a:custClr>
      <a:srgbClr val="5BC5F1"/>
    </a:custClr>
    <a:custClr>
      <a:srgbClr val="00AA92"/>
    </a:custClr>
  </a:custClrLst>
  <a:extLst>
    <a:ext uri="{05A4C25C-085E-4340-85A3-A5531E510DB2}">
      <thm15:themeFamily xmlns:thm15="http://schemas.microsoft.com/office/thememl/2012/main" name="DESY_PowerPoint_16x9_en_2022" id="{17417353-F29F-0A4B-83F7-29687F17E628}" vid="{93F30902-AA21-1949-BB7A-58A21D924294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XOPT2025_xianbo</Template>
  <TotalTime>1943</TotalTime>
  <Words>940</Words>
  <Application>Microsoft Office PowerPoint</Application>
  <PresentationFormat>On-screen Show (16:9)</PresentationFormat>
  <Paragraphs>175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SimSun</vt:lpstr>
      <vt:lpstr>System Font Regular</vt:lpstr>
      <vt:lpstr>Arial</vt:lpstr>
      <vt:lpstr>Calibri</vt:lpstr>
      <vt:lpstr>Cambria Math</vt:lpstr>
      <vt:lpstr>Times New Roman</vt:lpstr>
      <vt:lpstr>Wingdings</vt:lpstr>
      <vt:lpstr>Wingdings 2</vt:lpstr>
      <vt:lpstr>PSC_all-hands_Xianbo</vt:lpstr>
      <vt:lpstr>presentation_16x9</vt:lpstr>
      <vt:lpstr>DESY</vt:lpstr>
      <vt:lpstr>Curved Crystal Analyzers</vt:lpstr>
      <vt:lpstr>PowerPoint Presentation</vt:lpstr>
      <vt:lpstr>PowerPoint Presentation</vt:lpstr>
      <vt:lpstr>PowerPoint Presentation</vt:lpstr>
      <vt:lpstr>X-ray Emission Spectrometer Geometry</vt:lpstr>
      <vt:lpstr>Non-dispersive Geometry</vt:lpstr>
      <vt:lpstr>Effective Solid Angle</vt:lpstr>
      <vt:lpstr>Effective Solid Angle</vt:lpstr>
      <vt:lpstr>Effective Solid Angle</vt:lpstr>
      <vt:lpstr>Dispersive Spectrometers</vt:lpstr>
      <vt:lpstr>Crystal anisotropy and biaxial bending</vt:lpstr>
      <vt:lpstr>XOPPY-CRYSTAL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hard x-ray beamline design</dc:title>
  <cp:lastModifiedBy>Shi, Xianbo</cp:lastModifiedBy>
  <cp:revision>146</cp:revision>
  <dcterms:modified xsi:type="dcterms:W3CDTF">2025-05-22T13:31:01Z</dcterms:modified>
</cp:coreProperties>
</file>